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524" r:id="rId3"/>
    <p:sldId id="521" r:id="rId4"/>
    <p:sldId id="458" r:id="rId5"/>
    <p:sldId id="523" r:id="rId6"/>
    <p:sldId id="439" r:id="rId7"/>
    <p:sldId id="472" r:id="rId8"/>
    <p:sldId id="445" r:id="rId9"/>
    <p:sldId id="478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  <a:srgbClr val="FFFFFF"/>
    <a:srgbClr val="000000"/>
    <a:srgbClr val="FFF9C9"/>
    <a:srgbClr val="FFF6B7"/>
    <a:srgbClr val="FFFFD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48" autoAdjust="0"/>
    <p:restoredTop sz="94660"/>
  </p:normalViewPr>
  <p:slideViewPr>
    <p:cSldViewPr snapToGrid="0">
      <p:cViewPr varScale="1">
        <p:scale>
          <a:sx n="86" d="100"/>
          <a:sy n="86" d="100"/>
        </p:scale>
        <p:origin x="9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5249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2383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8544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1911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1049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66117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9781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23717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19225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7341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409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accent1">
                <a:lumMod val="5000"/>
                <a:lumOff val="95000"/>
              </a:schemeClr>
            </a:gs>
            <a:gs pos="46000">
              <a:schemeClr val="accent1">
                <a:lumMod val="45000"/>
                <a:lumOff val="55000"/>
              </a:schemeClr>
            </a:gs>
            <a:gs pos="72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5BF8-1232-40BB-9165-3C52403C6B9E}" type="datetimeFigureOut">
              <a:rPr kumimoji="1" lang="ja-JP" altLang="en-US" smtClean="0"/>
              <a:t>2015/9/18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4FDFB-681F-497D-AD15-57FBF01284B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33254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gif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3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hyperlink" Target="http://www.google.co.jp/url?sa=i&amp;rct=j&amp;q=&amp;esrc=s&amp;source=images&amp;cd=&amp;cad=rja&amp;uact=8&amp;ved=0CAcQjRxqFQoTCLP5uJj9x8cCFUIolAodiDgNJQ&amp;url=http://drnagai.sakura.ne.jp/osteoporosis.html&amp;ei=9FXeVbOvD8LQ0ASI8bSoAg&amp;psig=AFQjCNEs04ohDPXEGNeI5liLEnWVh1gmJg&amp;ust=144072035585199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png"/><Relationship Id="rId4" Type="http://schemas.openxmlformats.org/officeDocument/2006/relationships/image" Target="../media/image1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617957" y="247429"/>
            <a:ext cx="822853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『</a:t>
            </a:r>
            <a:r>
              <a:rPr lang="ja-JP" altLang="en-US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骨は</a:t>
            </a:r>
            <a:r>
              <a:rPr lang="ja-JP" altLang="en-US" sz="4800" b="1" dirty="0" smtClean="0">
                <a:solidFill>
                  <a:srgbClr val="FF0000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  <a:cs typeface="メイリオ" panose="020B0604030504040204" pitchFamily="50" charset="-128"/>
              </a:rPr>
              <a:t>ど</a:t>
            </a:r>
            <a:r>
              <a:rPr lang="ja-JP" altLang="en-US" sz="48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っこい生きている</a:t>
            </a:r>
            <a:r>
              <a:rPr lang="en-US" altLang="ja-JP" sz="48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  <a:cs typeface="メイリオ" panose="020B0604030504040204" pitchFamily="50" charset="-128"/>
              </a:rPr>
              <a:t>』</a:t>
            </a:r>
            <a:endParaRPr lang="en-US" altLang="ja-JP" sz="48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  <a:cs typeface="メイリオ" panose="020B0604030504040204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84909" y="1078426"/>
            <a:ext cx="84946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</a:t>
            </a:r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なんて単なるカルシウムの塊・・・と思っていませんか？</a:t>
            </a:r>
            <a:endParaRPr kumimoji="1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809518" y="1574098"/>
            <a:ext cx="75713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そのへんの石ころとは違います。骨は生きています。</a:t>
            </a:r>
            <a:endParaRPr kumimoji="1"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pPr algn="ctr"/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今日</a:t>
            </a:r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も少しずつ生まれ変わっているのです。</a:t>
            </a:r>
            <a:endParaRPr kumimoji="1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4801" y="2601916"/>
            <a:ext cx="2885291" cy="3297475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1420" y="2601916"/>
            <a:ext cx="4082762" cy="3320646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155883" y="5934670"/>
            <a:ext cx="67689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答え：</a:t>
            </a:r>
            <a:r>
              <a:rPr kumimoji="1"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200</a:t>
            </a:r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～</a:t>
            </a:r>
            <a:r>
              <a:rPr kumimoji="1" lang="en-US" altLang="ja-JP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206</a:t>
            </a:r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本</a:t>
            </a:r>
            <a:endParaRPr lang="en-US" altLang="ja-JP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子供のころ２個だった骨が大人になって繋がったりするから、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年齢によって変化します。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3860092" y="2601916"/>
            <a:ext cx="20313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さて、質問です。</a:t>
            </a:r>
            <a:endParaRPr kumimoji="1"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ヒトに骨は何本</a:t>
            </a:r>
            <a:endParaRPr lang="en-US" altLang="ja-JP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あるでしょうか？</a:t>
            </a:r>
            <a:endParaRPr kumimoji="1" lang="ja-JP" altLang="en-US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9301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152400" y="0"/>
            <a:ext cx="787908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骨は古くなった部分は溶かされます。　担当：破骨細胞</a:t>
            </a:r>
            <a:endParaRPr kumimoji="1"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その隙間に新しい骨が作られて、　　　担当：骨芽細胞</a:t>
            </a:r>
            <a:endParaRPr kumimoji="1"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毎日</a:t>
            </a:r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生まれ変わっているのです。</a:t>
            </a:r>
            <a:endParaRPr kumimoji="1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9" t="9812" r="6886" b="16346"/>
          <a:stretch/>
        </p:blipFill>
        <p:spPr>
          <a:xfrm>
            <a:off x="277091" y="1325020"/>
            <a:ext cx="4128653" cy="2272493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1592" y="1325020"/>
            <a:ext cx="3042372" cy="411131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592" y="1736151"/>
            <a:ext cx="3039334" cy="1861362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3722204"/>
            <a:ext cx="4860484" cy="3135796"/>
          </a:xfrm>
          <a:prstGeom prst="rect">
            <a:avLst/>
          </a:prstGeom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66" y="3722204"/>
            <a:ext cx="2080643" cy="1368844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666" y="5215739"/>
            <a:ext cx="2080643" cy="1368844"/>
          </a:xfrm>
          <a:prstGeom prst="rect">
            <a:avLst/>
          </a:prstGeom>
        </p:spPr>
      </p:pic>
      <p:cxnSp>
        <p:nvCxnSpPr>
          <p:cNvPr id="13" name="直線矢印コネクタ 12"/>
          <p:cNvCxnSpPr/>
          <p:nvPr/>
        </p:nvCxnSpPr>
        <p:spPr>
          <a:xfrm flipH="1" flipV="1">
            <a:off x="2036618" y="5514109"/>
            <a:ext cx="3378048" cy="817418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矢印コネクタ 14"/>
          <p:cNvCxnSpPr>
            <a:stCxn id="8" idx="1"/>
          </p:cNvCxnSpPr>
          <p:nvPr/>
        </p:nvCxnSpPr>
        <p:spPr>
          <a:xfrm flipH="1">
            <a:off x="4211782" y="4406626"/>
            <a:ext cx="1202884" cy="8834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8132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/>
          <p:cNvSpPr/>
          <p:nvPr/>
        </p:nvSpPr>
        <p:spPr>
          <a:xfrm>
            <a:off x="0" y="5779900"/>
            <a:ext cx="55279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その他の関連する日</a:t>
            </a:r>
          </a:p>
          <a:p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8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日「骨と関節の日」（日本整形外科学会）</a:t>
            </a:r>
            <a:b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・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月</a:t>
            </a:r>
            <a:r>
              <a:rPr lang="en-US" altLang="ja-JP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10</a:t>
            </a:r>
            <a:r>
              <a:rPr lang="ja-JP" altLang="en-US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日「転倒予防の日」（日本転倒予防学会）</a:t>
            </a:r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85" y="74561"/>
            <a:ext cx="2535588" cy="3306580"/>
          </a:xfrm>
          <a:prstGeom prst="rect">
            <a:avLst/>
          </a:prstGeom>
        </p:spPr>
      </p:pic>
      <p:sp>
        <p:nvSpPr>
          <p:cNvPr id="6" name="正方形/長方形 5"/>
          <p:cNvSpPr/>
          <p:nvPr/>
        </p:nvSpPr>
        <p:spPr>
          <a:xfrm>
            <a:off x="2638326" y="97320"/>
            <a:ext cx="38733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3600" dirty="0"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骨粗鬆症の定義</a:t>
            </a:r>
          </a:p>
        </p:txBody>
      </p:sp>
      <p:pic>
        <p:nvPicPr>
          <p:cNvPr id="2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44" y="2050135"/>
            <a:ext cx="3417101" cy="2639878"/>
          </a:xfrm>
          <a:prstGeom prst="rect">
            <a:avLst/>
          </a:prstGeom>
        </p:spPr>
      </p:pic>
      <p:sp>
        <p:nvSpPr>
          <p:cNvPr id="7" name="正方形/長方形 6"/>
          <p:cNvSpPr/>
          <p:nvPr/>
        </p:nvSpPr>
        <p:spPr>
          <a:xfrm>
            <a:off x="2886717" y="712911"/>
            <a:ext cx="44780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「骨強度の低下を特徴とし、</a:t>
            </a:r>
          </a:p>
          <a:p>
            <a:r>
              <a:rPr lang="ja-JP" altLang="en-US" dirty="0">
                <a:solidFill>
                  <a:prstClr val="black"/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 骨折のリスクが増大しやすくなる骨格疾患」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2632573" y="1382340"/>
            <a:ext cx="6511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骨が弱くなって折れやすくなる事です。</a:t>
            </a:r>
            <a:endParaRPr kumimoji="1" lang="ja-JP" altLang="en-US" sz="2800" dirty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26" name="Picture 2" descr="http://drnagai.sakura.ne.jp/fracture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129" y="4784999"/>
            <a:ext cx="2232780" cy="1989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図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5" r="18274" b="13876"/>
          <a:stretch/>
        </p:blipFill>
        <p:spPr>
          <a:xfrm>
            <a:off x="96984" y="3444255"/>
            <a:ext cx="5140033" cy="2272530"/>
          </a:xfrm>
          <a:prstGeom prst="rect">
            <a:avLst/>
          </a:prstGeom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413" y="2075868"/>
            <a:ext cx="1633990" cy="1160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199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323"/>
            <a:ext cx="4726182" cy="3145060"/>
          </a:xfrm>
          <a:prstGeom prst="rect">
            <a:avLst/>
          </a:prstGeom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" y="4024744"/>
            <a:ext cx="4726183" cy="2760453"/>
          </a:xfrm>
          <a:prstGeom prst="rect">
            <a:avLst/>
          </a:prstGeom>
        </p:spPr>
      </p:pic>
      <p:sp>
        <p:nvSpPr>
          <p:cNvPr id="12" name="テキスト ボックス 11"/>
          <p:cNvSpPr txBox="1"/>
          <p:nvPr/>
        </p:nvSpPr>
        <p:spPr>
          <a:xfrm>
            <a:off x="152399" y="3399453"/>
            <a:ext cx="30572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最初に気付く症状</a:t>
            </a:r>
            <a:endParaRPr kumimoji="1" lang="ja-JP" altLang="en-US" sz="28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3" name="図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821" y="2467775"/>
            <a:ext cx="4014132" cy="4317422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5312" y="152323"/>
            <a:ext cx="2808143" cy="2143125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31" b="24188"/>
          <a:stretch/>
        </p:blipFill>
        <p:spPr>
          <a:xfrm>
            <a:off x="7573343" y="5607473"/>
            <a:ext cx="965871" cy="623763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5708910" y="313151"/>
            <a:ext cx="2441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思い当たる方、</a:t>
            </a:r>
            <a:endParaRPr kumimoji="1" lang="en-US" altLang="ja-JP" sz="16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6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かかりつけ医に相談を！</a:t>
            </a:r>
            <a:endParaRPr kumimoji="1" lang="ja-JP" altLang="en-US" sz="16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34729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070" y="350260"/>
            <a:ext cx="6076950" cy="4467225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2878" y="2538412"/>
            <a:ext cx="1657350" cy="2762250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6197305" y="160815"/>
            <a:ext cx="2954655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骨量（＝骨密度）の</a:t>
            </a:r>
            <a:endParaRPr kumimoji="1"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維持は</a:t>
            </a:r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大切です。</a:t>
            </a:r>
            <a:endParaRPr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骨からカルシウム</a:t>
            </a:r>
            <a:endParaRPr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</a:t>
            </a:r>
            <a:r>
              <a:rPr kumimoji="1"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減</a:t>
            </a:r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ると大変です。</a:t>
            </a:r>
            <a:endParaRPr kumimoji="1" lang="en-US" altLang="ja-JP" sz="2400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でも</a:t>
            </a:r>
            <a:r>
              <a:rPr lang="ja-JP" altLang="en-US" sz="2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それだけじゃ</a:t>
            </a:r>
            <a:endParaRPr lang="en-US" altLang="ja-JP" sz="2400" dirty="0" smtClean="0">
              <a:solidFill>
                <a:srgbClr val="FF0000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2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ダメ</a:t>
            </a:r>
            <a:r>
              <a:rPr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なんです</a:t>
            </a:r>
            <a:r>
              <a:rPr lang="ja-JP" altLang="en-US" sz="2400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</a:t>
            </a:r>
            <a:endParaRPr kumimoji="1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789" y="5006930"/>
            <a:ext cx="1467283" cy="159695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1949988" y="5369935"/>
            <a:ext cx="57246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丈夫な骨のために必要なもう一つの事。</a:t>
            </a:r>
            <a:endParaRPr kumimoji="1" lang="ja-JP" altLang="en-US" sz="24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423122" y="5775018"/>
            <a:ext cx="40318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それは</a:t>
            </a:r>
            <a:r>
              <a:rPr kumimoji="1" lang="ja-JP" altLang="en-US" sz="5400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骨質</a:t>
            </a:r>
            <a:r>
              <a:rPr kumimoji="1" lang="ja-JP" altLang="en-US" sz="32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です。</a:t>
            </a:r>
            <a:endParaRPr kumimoji="1" lang="ja-JP" altLang="en-US" sz="32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548" y="5369935"/>
            <a:ext cx="1295400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964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9" y="1026037"/>
            <a:ext cx="3463637" cy="3335633"/>
          </a:xfrm>
          <a:prstGeom prst="rect">
            <a:avLst/>
          </a:prstGeom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39" y="4696695"/>
            <a:ext cx="3463637" cy="2032001"/>
          </a:xfrm>
          <a:prstGeom prst="rect">
            <a:avLst/>
          </a:prstGeom>
        </p:spPr>
      </p:pic>
      <p:sp>
        <p:nvSpPr>
          <p:cNvPr id="4" name="テキスト ボックス 3"/>
          <p:cNvSpPr txBox="1"/>
          <p:nvPr/>
        </p:nvSpPr>
        <p:spPr>
          <a:xfrm>
            <a:off x="228568" y="233769"/>
            <a:ext cx="377539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4000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骨質と骨粗鬆症</a:t>
            </a:r>
            <a:endParaRPr kumimoji="1" lang="ja-JP" altLang="en-US" sz="4000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5" name="正方形/長方形 4"/>
          <p:cNvSpPr/>
          <p:nvPr/>
        </p:nvSpPr>
        <p:spPr>
          <a:xfrm>
            <a:off x="4128394" y="114353"/>
            <a:ext cx="4904510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「骨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主成分は</a:t>
            </a:r>
            <a:r>
              <a:rPr kumimoji="0" lang="ja-JP" altLang="ja-JP" sz="1600" b="1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カルシウム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</a:t>
            </a:r>
            <a:r>
              <a:rPr kumimoji="0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す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が、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骨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の体積の50％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「</a:t>
            </a:r>
            <a:r>
              <a:rPr kumimoji="0" lang="ja-JP" altLang="en-US" sz="16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コラーゲン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」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仮に骨を鉄筋コンクリートの建物だとすると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カルシウム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</a:t>
            </a:r>
            <a:r>
              <a:rPr kumimoji="0" lang="ja-JP" altLang="ja-JP" sz="1600" b="1" dirty="0">
                <a:solidFill>
                  <a:srgbClr val="0070C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コンクリート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コラーゲン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はコンクリート内に埋まっている</a:t>
            </a:r>
            <a:r>
              <a:rPr kumimoji="0" lang="ja-JP" altLang="ja-JP" sz="1600" b="1" dirty="0" smtClean="0"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鉄筋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/>
            </a:r>
            <a:b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</a:b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鉄筋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（コラーゲン）の強さを左右するのは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鉄筋（コラーゲン）同士をつなぎとめる</a:t>
            </a:r>
            <a:endParaRPr kumimoji="0" lang="en-US" altLang="ja-JP" sz="1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コラーゲン架橋</a:t>
            </a:r>
            <a:endParaRPr kumimoji="0" lang="en-US" altLang="ja-JP" sz="1600" b="1" dirty="0" smtClean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endParaRPr kumimoji="0" lang="en-US" altLang="ja-JP" sz="1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これ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はいわば</a:t>
            </a:r>
            <a:r>
              <a:rPr kumimoji="0" lang="ja-JP" altLang="ja-JP" sz="1600" b="1" dirty="0">
                <a:solidFill>
                  <a:srgbClr val="00B05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梁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（はり）の役目として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、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建物</a:t>
            </a:r>
            <a:r>
              <a:rPr kumimoji="0" lang="ja-JP" altLang="ja-JP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全体の強さにまで影響を及ぼして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い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ます</a:t>
            </a:r>
            <a:r>
              <a:rPr kumimoji="0" lang="ja-JP" altLang="ja-JP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。</a:t>
            </a:r>
            <a:endParaRPr kumimoji="0" lang="en-US" altLang="ja-JP" sz="1600" b="1" dirty="0" smtClean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kumimoji="0" lang="ja-JP" altLang="en-US" sz="1600" b="1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健康的</a:t>
            </a:r>
            <a:r>
              <a:rPr kumimoji="0" lang="ja-JP" altLang="en-US" sz="1600" b="1" dirty="0" smtClean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な</a:t>
            </a:r>
            <a:r>
              <a:rPr kumimoji="0" lang="ja-JP" altLang="en-US" sz="1600" b="1" dirty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生活</a:t>
            </a:r>
            <a:r>
              <a:rPr kumimoji="0"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ででき</a:t>
            </a:r>
            <a:r>
              <a:rPr kumimoji="0" lang="ja-JP" altLang="en-US" sz="1600" b="1" dirty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る</a:t>
            </a:r>
            <a:r>
              <a:rPr kumimoji="0" lang="ja-JP" altLang="en-US" sz="1600" b="1" dirty="0" smtClean="0">
                <a:solidFill>
                  <a:srgbClr val="FF0066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丈夫な善玉架橋</a:t>
            </a:r>
            <a:endParaRPr kumimoji="0" lang="en-US" altLang="ja-JP" sz="1600" b="1" dirty="0" smtClean="0">
              <a:solidFill>
                <a:srgbClr val="FF0066"/>
              </a:solidFill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  <a:p>
            <a:r>
              <a:rPr lang="ja-JP" altLang="en-US" sz="1600" b="1" dirty="0" smtClean="0">
                <a:solidFill>
                  <a:schemeClr val="bg2">
                    <a:lumMod val="2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生活習慣が悪い</a:t>
            </a:r>
            <a:r>
              <a:rPr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とできる</a:t>
            </a:r>
            <a:r>
              <a:rPr lang="ja-JP" altLang="en-US" sz="1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脆い悪玉架橋</a:t>
            </a:r>
            <a:r>
              <a:rPr lang="ja-JP" altLang="en-US" sz="1600" b="1" dirty="0" smtClean="0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　があります。</a:t>
            </a:r>
            <a:endParaRPr lang="ja-JP" altLang="en-US" sz="1600" b="1" dirty="0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9" name="Oval 37"/>
          <p:cNvSpPr>
            <a:spLocks noChangeArrowheads="1"/>
          </p:cNvSpPr>
          <p:nvPr/>
        </p:nvSpPr>
        <p:spPr bwMode="auto">
          <a:xfrm>
            <a:off x="6580649" y="4663743"/>
            <a:ext cx="2133600" cy="2133600"/>
          </a:xfrm>
          <a:prstGeom prst="ellipse">
            <a:avLst/>
          </a:prstGeom>
          <a:solidFill>
            <a:srgbClr val="DAE9F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0" name="Freeform 38"/>
          <p:cNvSpPr>
            <a:spLocks noEditPoints="1"/>
          </p:cNvSpPr>
          <p:nvPr/>
        </p:nvSpPr>
        <p:spPr bwMode="auto">
          <a:xfrm>
            <a:off x="6674312" y="4998706"/>
            <a:ext cx="1833562" cy="1577975"/>
          </a:xfrm>
          <a:custGeom>
            <a:avLst/>
            <a:gdLst>
              <a:gd name="T0" fmla="*/ 165 w 660"/>
              <a:gd name="T1" fmla="*/ 4 h 568"/>
              <a:gd name="T2" fmla="*/ 658 w 660"/>
              <a:gd name="T3" fmla="*/ 17 h 568"/>
              <a:gd name="T4" fmla="*/ 517 w 660"/>
              <a:gd name="T5" fmla="*/ 269 h 568"/>
              <a:gd name="T6" fmla="*/ 563 w 660"/>
              <a:gd name="T7" fmla="*/ 397 h 568"/>
              <a:gd name="T8" fmla="*/ 616 w 660"/>
              <a:gd name="T9" fmla="*/ 472 h 568"/>
              <a:gd name="T10" fmla="*/ 496 w 660"/>
              <a:gd name="T11" fmla="*/ 496 h 568"/>
              <a:gd name="T12" fmla="*/ 316 w 660"/>
              <a:gd name="T13" fmla="*/ 556 h 568"/>
              <a:gd name="T14" fmla="*/ 12 w 660"/>
              <a:gd name="T15" fmla="*/ 531 h 568"/>
              <a:gd name="T16" fmla="*/ 31 w 660"/>
              <a:gd name="T17" fmla="*/ 474 h 568"/>
              <a:gd name="T18" fmla="*/ 126 w 660"/>
              <a:gd name="T19" fmla="*/ 328 h 568"/>
              <a:gd name="T20" fmla="*/ 170 w 660"/>
              <a:gd name="T21" fmla="*/ 266 h 568"/>
              <a:gd name="T22" fmla="*/ 105 w 660"/>
              <a:gd name="T23" fmla="*/ 197 h 568"/>
              <a:gd name="T24" fmla="*/ 68 w 660"/>
              <a:gd name="T25" fmla="*/ 140 h 568"/>
              <a:gd name="T26" fmla="*/ 49 w 660"/>
              <a:gd name="T27" fmla="*/ 118 h 568"/>
              <a:gd name="T28" fmla="*/ 10 w 660"/>
              <a:gd name="T29" fmla="*/ 73 h 568"/>
              <a:gd name="T30" fmla="*/ 47 w 660"/>
              <a:gd name="T31" fmla="*/ 4 h 568"/>
              <a:gd name="T32" fmla="*/ 466 w 660"/>
              <a:gd name="T33" fmla="*/ 56 h 568"/>
              <a:gd name="T34" fmla="*/ 209 w 660"/>
              <a:gd name="T35" fmla="*/ 212 h 568"/>
              <a:gd name="T36" fmla="*/ 200 w 660"/>
              <a:gd name="T37" fmla="*/ 328 h 568"/>
              <a:gd name="T38" fmla="*/ 322 w 660"/>
              <a:gd name="T39" fmla="*/ 499 h 568"/>
              <a:gd name="T40" fmla="*/ 454 w 660"/>
              <a:gd name="T41" fmla="*/ 259 h 568"/>
              <a:gd name="T42" fmla="*/ 91 w 660"/>
              <a:gd name="T43" fmla="*/ 165 h 568"/>
              <a:gd name="T44" fmla="*/ 156 w 660"/>
              <a:gd name="T45" fmla="*/ 78 h 568"/>
              <a:gd name="T46" fmla="*/ 258 w 660"/>
              <a:gd name="T47" fmla="*/ 130 h 568"/>
              <a:gd name="T48" fmla="*/ 288 w 660"/>
              <a:gd name="T49" fmla="*/ 78 h 568"/>
              <a:gd name="T50" fmla="*/ 457 w 660"/>
              <a:gd name="T51" fmla="*/ 229 h 568"/>
              <a:gd name="T52" fmla="*/ 364 w 660"/>
              <a:gd name="T53" fmla="*/ 88 h 568"/>
              <a:gd name="T54" fmla="*/ 596 w 660"/>
              <a:gd name="T55" fmla="*/ 108 h 568"/>
              <a:gd name="T56" fmla="*/ 156 w 660"/>
              <a:gd name="T57" fmla="*/ 227 h 568"/>
              <a:gd name="T58" fmla="*/ 480 w 660"/>
              <a:gd name="T59" fmla="*/ 227 h 568"/>
              <a:gd name="T60" fmla="*/ 181 w 660"/>
              <a:gd name="T61" fmla="*/ 234 h 568"/>
              <a:gd name="T62" fmla="*/ 503 w 660"/>
              <a:gd name="T63" fmla="*/ 234 h 568"/>
              <a:gd name="T64" fmla="*/ 473 w 660"/>
              <a:gd name="T65" fmla="*/ 222 h 568"/>
              <a:gd name="T66" fmla="*/ 137 w 660"/>
              <a:gd name="T67" fmla="*/ 242 h 568"/>
              <a:gd name="T68" fmla="*/ 188 w 660"/>
              <a:gd name="T69" fmla="*/ 261 h 568"/>
              <a:gd name="T70" fmla="*/ 512 w 660"/>
              <a:gd name="T71" fmla="*/ 242 h 568"/>
              <a:gd name="T72" fmla="*/ 489 w 660"/>
              <a:gd name="T73" fmla="*/ 266 h 568"/>
              <a:gd name="T74" fmla="*/ 498 w 660"/>
              <a:gd name="T75" fmla="*/ 269 h 568"/>
              <a:gd name="T76" fmla="*/ 480 w 660"/>
              <a:gd name="T77" fmla="*/ 276 h 568"/>
              <a:gd name="T78" fmla="*/ 501 w 660"/>
              <a:gd name="T79" fmla="*/ 328 h 568"/>
              <a:gd name="T80" fmla="*/ 149 w 660"/>
              <a:gd name="T81" fmla="*/ 333 h 568"/>
              <a:gd name="T82" fmla="*/ 181 w 660"/>
              <a:gd name="T83" fmla="*/ 326 h 568"/>
              <a:gd name="T84" fmla="*/ 140 w 660"/>
              <a:gd name="T85" fmla="*/ 345 h 568"/>
              <a:gd name="T86" fmla="*/ 461 w 660"/>
              <a:gd name="T87" fmla="*/ 345 h 568"/>
              <a:gd name="T88" fmla="*/ 200 w 660"/>
              <a:gd name="T89" fmla="*/ 370 h 568"/>
              <a:gd name="T90" fmla="*/ 443 w 660"/>
              <a:gd name="T91" fmla="*/ 368 h 568"/>
              <a:gd name="T92" fmla="*/ 528 w 660"/>
              <a:gd name="T93" fmla="*/ 368 h 568"/>
              <a:gd name="T94" fmla="*/ 147 w 660"/>
              <a:gd name="T95" fmla="*/ 363 h 568"/>
              <a:gd name="T96" fmla="*/ 181 w 660"/>
              <a:gd name="T97" fmla="*/ 353 h 568"/>
              <a:gd name="T98" fmla="*/ 461 w 660"/>
              <a:gd name="T99" fmla="*/ 363 h 568"/>
              <a:gd name="T100" fmla="*/ 110 w 660"/>
              <a:gd name="T101" fmla="*/ 373 h 568"/>
              <a:gd name="T102" fmla="*/ 172 w 660"/>
              <a:gd name="T103" fmla="*/ 481 h 568"/>
              <a:gd name="T104" fmla="*/ 237 w 660"/>
              <a:gd name="T105" fmla="*/ 402 h 568"/>
              <a:gd name="T106" fmla="*/ 434 w 660"/>
              <a:gd name="T107" fmla="*/ 373 h 5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660" h="568">
                <a:moveTo>
                  <a:pt x="47" y="4"/>
                </a:moveTo>
                <a:cubicBezTo>
                  <a:pt x="55" y="2"/>
                  <a:pt x="51" y="12"/>
                  <a:pt x="52" y="17"/>
                </a:cubicBezTo>
                <a:cubicBezTo>
                  <a:pt x="86" y="17"/>
                  <a:pt x="120" y="17"/>
                  <a:pt x="154" y="17"/>
                </a:cubicBezTo>
                <a:cubicBezTo>
                  <a:pt x="160" y="17"/>
                  <a:pt x="151" y="0"/>
                  <a:pt x="161" y="4"/>
                </a:cubicBezTo>
                <a:cubicBezTo>
                  <a:pt x="162" y="4"/>
                  <a:pt x="164" y="4"/>
                  <a:pt x="165" y="4"/>
                </a:cubicBezTo>
                <a:cubicBezTo>
                  <a:pt x="174" y="1"/>
                  <a:pt x="172" y="10"/>
                  <a:pt x="172" y="17"/>
                </a:cubicBezTo>
                <a:cubicBezTo>
                  <a:pt x="219" y="17"/>
                  <a:pt x="266" y="17"/>
                  <a:pt x="313" y="17"/>
                </a:cubicBezTo>
                <a:cubicBezTo>
                  <a:pt x="321" y="13"/>
                  <a:pt x="315" y="25"/>
                  <a:pt x="320" y="24"/>
                </a:cubicBezTo>
                <a:cubicBezTo>
                  <a:pt x="328" y="28"/>
                  <a:pt x="322" y="16"/>
                  <a:pt x="327" y="17"/>
                </a:cubicBezTo>
                <a:cubicBezTo>
                  <a:pt x="437" y="17"/>
                  <a:pt x="548" y="17"/>
                  <a:pt x="658" y="17"/>
                </a:cubicBezTo>
                <a:cubicBezTo>
                  <a:pt x="658" y="36"/>
                  <a:pt x="658" y="55"/>
                  <a:pt x="658" y="73"/>
                </a:cubicBezTo>
                <a:cubicBezTo>
                  <a:pt x="649" y="73"/>
                  <a:pt x="640" y="73"/>
                  <a:pt x="630" y="73"/>
                </a:cubicBezTo>
                <a:cubicBezTo>
                  <a:pt x="609" y="99"/>
                  <a:pt x="591" y="127"/>
                  <a:pt x="572" y="155"/>
                </a:cubicBezTo>
                <a:cubicBezTo>
                  <a:pt x="554" y="182"/>
                  <a:pt x="535" y="210"/>
                  <a:pt x="517" y="237"/>
                </a:cubicBezTo>
                <a:cubicBezTo>
                  <a:pt x="517" y="247"/>
                  <a:pt x="517" y="258"/>
                  <a:pt x="517" y="269"/>
                </a:cubicBezTo>
                <a:cubicBezTo>
                  <a:pt x="511" y="277"/>
                  <a:pt x="505" y="286"/>
                  <a:pt x="498" y="294"/>
                </a:cubicBezTo>
                <a:cubicBezTo>
                  <a:pt x="507" y="304"/>
                  <a:pt x="515" y="316"/>
                  <a:pt x="524" y="326"/>
                </a:cubicBezTo>
                <a:cubicBezTo>
                  <a:pt x="523" y="329"/>
                  <a:pt x="520" y="328"/>
                  <a:pt x="517" y="328"/>
                </a:cubicBezTo>
                <a:cubicBezTo>
                  <a:pt x="530" y="350"/>
                  <a:pt x="546" y="369"/>
                  <a:pt x="561" y="390"/>
                </a:cubicBezTo>
                <a:cubicBezTo>
                  <a:pt x="562" y="392"/>
                  <a:pt x="562" y="395"/>
                  <a:pt x="563" y="397"/>
                </a:cubicBezTo>
                <a:cubicBezTo>
                  <a:pt x="564" y="399"/>
                  <a:pt x="567" y="399"/>
                  <a:pt x="568" y="400"/>
                </a:cubicBezTo>
                <a:cubicBezTo>
                  <a:pt x="569" y="402"/>
                  <a:pt x="569" y="405"/>
                  <a:pt x="570" y="407"/>
                </a:cubicBezTo>
                <a:cubicBezTo>
                  <a:pt x="571" y="408"/>
                  <a:pt x="574" y="409"/>
                  <a:pt x="575" y="410"/>
                </a:cubicBezTo>
                <a:cubicBezTo>
                  <a:pt x="576" y="412"/>
                  <a:pt x="576" y="415"/>
                  <a:pt x="577" y="417"/>
                </a:cubicBezTo>
                <a:cubicBezTo>
                  <a:pt x="588" y="432"/>
                  <a:pt x="604" y="453"/>
                  <a:pt x="616" y="472"/>
                </a:cubicBezTo>
                <a:cubicBezTo>
                  <a:pt x="620" y="478"/>
                  <a:pt x="627" y="485"/>
                  <a:pt x="628" y="494"/>
                </a:cubicBezTo>
                <a:cubicBezTo>
                  <a:pt x="621" y="495"/>
                  <a:pt x="617" y="486"/>
                  <a:pt x="614" y="481"/>
                </a:cubicBezTo>
                <a:cubicBezTo>
                  <a:pt x="590" y="450"/>
                  <a:pt x="565" y="408"/>
                  <a:pt x="540" y="373"/>
                </a:cubicBezTo>
                <a:cubicBezTo>
                  <a:pt x="525" y="373"/>
                  <a:pt x="511" y="373"/>
                  <a:pt x="496" y="373"/>
                </a:cubicBezTo>
                <a:cubicBezTo>
                  <a:pt x="496" y="414"/>
                  <a:pt x="496" y="455"/>
                  <a:pt x="496" y="496"/>
                </a:cubicBezTo>
                <a:cubicBezTo>
                  <a:pt x="548" y="502"/>
                  <a:pt x="608" y="500"/>
                  <a:pt x="660" y="506"/>
                </a:cubicBezTo>
                <a:cubicBezTo>
                  <a:pt x="660" y="527"/>
                  <a:pt x="660" y="547"/>
                  <a:pt x="660" y="568"/>
                </a:cubicBezTo>
                <a:cubicBezTo>
                  <a:pt x="549" y="565"/>
                  <a:pt x="441" y="558"/>
                  <a:pt x="329" y="556"/>
                </a:cubicBezTo>
                <a:cubicBezTo>
                  <a:pt x="321" y="559"/>
                  <a:pt x="328" y="547"/>
                  <a:pt x="322" y="548"/>
                </a:cubicBezTo>
                <a:cubicBezTo>
                  <a:pt x="314" y="544"/>
                  <a:pt x="321" y="557"/>
                  <a:pt x="316" y="556"/>
                </a:cubicBezTo>
                <a:cubicBezTo>
                  <a:pt x="269" y="551"/>
                  <a:pt x="221" y="548"/>
                  <a:pt x="174" y="543"/>
                </a:cubicBezTo>
                <a:cubicBezTo>
                  <a:pt x="168" y="544"/>
                  <a:pt x="176" y="560"/>
                  <a:pt x="170" y="561"/>
                </a:cubicBezTo>
                <a:cubicBezTo>
                  <a:pt x="167" y="561"/>
                  <a:pt x="164" y="561"/>
                  <a:pt x="161" y="561"/>
                </a:cubicBezTo>
                <a:cubicBezTo>
                  <a:pt x="151" y="562"/>
                  <a:pt x="160" y="543"/>
                  <a:pt x="154" y="541"/>
                </a:cubicBezTo>
                <a:cubicBezTo>
                  <a:pt x="154" y="541"/>
                  <a:pt x="18" y="533"/>
                  <a:pt x="12" y="531"/>
                </a:cubicBezTo>
                <a:cubicBezTo>
                  <a:pt x="6" y="532"/>
                  <a:pt x="14" y="550"/>
                  <a:pt x="8" y="551"/>
                </a:cubicBezTo>
                <a:cubicBezTo>
                  <a:pt x="0" y="550"/>
                  <a:pt x="3" y="534"/>
                  <a:pt x="3" y="523"/>
                </a:cubicBezTo>
                <a:cubicBezTo>
                  <a:pt x="3" y="498"/>
                  <a:pt x="2" y="461"/>
                  <a:pt x="5" y="437"/>
                </a:cubicBezTo>
                <a:cubicBezTo>
                  <a:pt x="16" y="438"/>
                  <a:pt x="8" y="463"/>
                  <a:pt x="10" y="474"/>
                </a:cubicBezTo>
                <a:cubicBezTo>
                  <a:pt x="16" y="472"/>
                  <a:pt x="24" y="477"/>
                  <a:pt x="31" y="474"/>
                </a:cubicBezTo>
                <a:cubicBezTo>
                  <a:pt x="36" y="472"/>
                  <a:pt x="47" y="455"/>
                  <a:pt x="52" y="447"/>
                </a:cubicBezTo>
                <a:cubicBezTo>
                  <a:pt x="55" y="441"/>
                  <a:pt x="57" y="438"/>
                  <a:pt x="61" y="432"/>
                </a:cubicBezTo>
                <a:cubicBezTo>
                  <a:pt x="65" y="425"/>
                  <a:pt x="76" y="410"/>
                  <a:pt x="82" y="402"/>
                </a:cubicBezTo>
                <a:cubicBezTo>
                  <a:pt x="102" y="373"/>
                  <a:pt x="117" y="350"/>
                  <a:pt x="133" y="331"/>
                </a:cubicBezTo>
                <a:cubicBezTo>
                  <a:pt x="132" y="328"/>
                  <a:pt x="129" y="329"/>
                  <a:pt x="126" y="328"/>
                </a:cubicBezTo>
                <a:cubicBezTo>
                  <a:pt x="133" y="315"/>
                  <a:pt x="144" y="307"/>
                  <a:pt x="151" y="294"/>
                </a:cubicBezTo>
                <a:cubicBezTo>
                  <a:pt x="157" y="294"/>
                  <a:pt x="164" y="294"/>
                  <a:pt x="170" y="294"/>
                </a:cubicBezTo>
                <a:cubicBezTo>
                  <a:pt x="172" y="284"/>
                  <a:pt x="183" y="283"/>
                  <a:pt x="181" y="269"/>
                </a:cubicBezTo>
                <a:cubicBezTo>
                  <a:pt x="180" y="261"/>
                  <a:pt x="176" y="271"/>
                  <a:pt x="172" y="269"/>
                </a:cubicBezTo>
                <a:cubicBezTo>
                  <a:pt x="174" y="263"/>
                  <a:pt x="169" y="257"/>
                  <a:pt x="170" y="266"/>
                </a:cubicBezTo>
                <a:cubicBezTo>
                  <a:pt x="160" y="270"/>
                  <a:pt x="170" y="253"/>
                  <a:pt x="161" y="256"/>
                </a:cubicBezTo>
                <a:cubicBezTo>
                  <a:pt x="146" y="261"/>
                  <a:pt x="160" y="280"/>
                  <a:pt x="154" y="291"/>
                </a:cubicBezTo>
                <a:cubicBezTo>
                  <a:pt x="142" y="285"/>
                  <a:pt x="135" y="276"/>
                  <a:pt x="133" y="264"/>
                </a:cubicBezTo>
                <a:cubicBezTo>
                  <a:pt x="131" y="256"/>
                  <a:pt x="135" y="247"/>
                  <a:pt x="133" y="239"/>
                </a:cubicBezTo>
                <a:cubicBezTo>
                  <a:pt x="129" y="227"/>
                  <a:pt x="113" y="209"/>
                  <a:pt x="105" y="197"/>
                </a:cubicBezTo>
                <a:cubicBezTo>
                  <a:pt x="98" y="187"/>
                  <a:pt x="91" y="179"/>
                  <a:pt x="84" y="167"/>
                </a:cubicBezTo>
                <a:cubicBezTo>
                  <a:pt x="82" y="164"/>
                  <a:pt x="79" y="161"/>
                  <a:pt x="77" y="158"/>
                </a:cubicBezTo>
                <a:cubicBezTo>
                  <a:pt x="76" y="156"/>
                  <a:pt x="76" y="152"/>
                  <a:pt x="75" y="150"/>
                </a:cubicBezTo>
                <a:cubicBezTo>
                  <a:pt x="74" y="149"/>
                  <a:pt x="71" y="149"/>
                  <a:pt x="70" y="148"/>
                </a:cubicBezTo>
                <a:cubicBezTo>
                  <a:pt x="69" y="146"/>
                  <a:pt x="69" y="142"/>
                  <a:pt x="68" y="140"/>
                </a:cubicBezTo>
                <a:cubicBezTo>
                  <a:pt x="67" y="139"/>
                  <a:pt x="64" y="139"/>
                  <a:pt x="63" y="138"/>
                </a:cubicBezTo>
                <a:cubicBezTo>
                  <a:pt x="62" y="135"/>
                  <a:pt x="63" y="132"/>
                  <a:pt x="61" y="130"/>
                </a:cubicBezTo>
                <a:cubicBezTo>
                  <a:pt x="60" y="129"/>
                  <a:pt x="57" y="129"/>
                  <a:pt x="56" y="128"/>
                </a:cubicBezTo>
                <a:cubicBezTo>
                  <a:pt x="55" y="126"/>
                  <a:pt x="56" y="122"/>
                  <a:pt x="54" y="120"/>
                </a:cubicBezTo>
                <a:cubicBezTo>
                  <a:pt x="53" y="119"/>
                  <a:pt x="50" y="119"/>
                  <a:pt x="49" y="118"/>
                </a:cubicBezTo>
                <a:cubicBezTo>
                  <a:pt x="48" y="116"/>
                  <a:pt x="49" y="113"/>
                  <a:pt x="47" y="111"/>
                </a:cubicBezTo>
                <a:cubicBezTo>
                  <a:pt x="46" y="110"/>
                  <a:pt x="43" y="109"/>
                  <a:pt x="43" y="108"/>
                </a:cubicBezTo>
                <a:cubicBezTo>
                  <a:pt x="40" y="105"/>
                  <a:pt x="40" y="99"/>
                  <a:pt x="38" y="96"/>
                </a:cubicBezTo>
                <a:cubicBezTo>
                  <a:pt x="33" y="89"/>
                  <a:pt x="25" y="85"/>
                  <a:pt x="24" y="76"/>
                </a:cubicBezTo>
                <a:cubicBezTo>
                  <a:pt x="21" y="73"/>
                  <a:pt x="16" y="73"/>
                  <a:pt x="10" y="73"/>
                </a:cubicBezTo>
                <a:cubicBezTo>
                  <a:pt x="10" y="59"/>
                  <a:pt x="10" y="44"/>
                  <a:pt x="10" y="29"/>
                </a:cubicBezTo>
                <a:cubicBezTo>
                  <a:pt x="22" y="33"/>
                  <a:pt x="18" y="21"/>
                  <a:pt x="22" y="17"/>
                </a:cubicBezTo>
                <a:cubicBezTo>
                  <a:pt x="27" y="17"/>
                  <a:pt x="32" y="17"/>
                  <a:pt x="38" y="17"/>
                </a:cubicBezTo>
                <a:cubicBezTo>
                  <a:pt x="38" y="12"/>
                  <a:pt x="38" y="8"/>
                  <a:pt x="38" y="4"/>
                </a:cubicBezTo>
                <a:cubicBezTo>
                  <a:pt x="41" y="4"/>
                  <a:pt x="44" y="4"/>
                  <a:pt x="47" y="4"/>
                </a:cubicBezTo>
                <a:close/>
                <a:moveTo>
                  <a:pt x="466" y="56"/>
                </a:moveTo>
                <a:cubicBezTo>
                  <a:pt x="474" y="56"/>
                  <a:pt x="483" y="56"/>
                  <a:pt x="491" y="56"/>
                </a:cubicBezTo>
                <a:cubicBezTo>
                  <a:pt x="491" y="50"/>
                  <a:pt x="491" y="43"/>
                  <a:pt x="491" y="36"/>
                </a:cubicBezTo>
                <a:cubicBezTo>
                  <a:pt x="483" y="36"/>
                  <a:pt x="474" y="36"/>
                  <a:pt x="466" y="36"/>
                </a:cubicBezTo>
                <a:cubicBezTo>
                  <a:pt x="466" y="43"/>
                  <a:pt x="466" y="50"/>
                  <a:pt x="466" y="56"/>
                </a:cubicBezTo>
                <a:close/>
                <a:moveTo>
                  <a:pt x="304" y="73"/>
                </a:moveTo>
                <a:cubicBezTo>
                  <a:pt x="287" y="98"/>
                  <a:pt x="269" y="128"/>
                  <a:pt x="246" y="160"/>
                </a:cubicBezTo>
                <a:cubicBezTo>
                  <a:pt x="240" y="169"/>
                  <a:pt x="228" y="184"/>
                  <a:pt x="223" y="192"/>
                </a:cubicBezTo>
                <a:cubicBezTo>
                  <a:pt x="220" y="196"/>
                  <a:pt x="218" y="200"/>
                  <a:pt x="216" y="202"/>
                </a:cubicBezTo>
                <a:cubicBezTo>
                  <a:pt x="214" y="206"/>
                  <a:pt x="211" y="210"/>
                  <a:pt x="209" y="212"/>
                </a:cubicBezTo>
                <a:cubicBezTo>
                  <a:pt x="207" y="216"/>
                  <a:pt x="204" y="219"/>
                  <a:pt x="202" y="222"/>
                </a:cubicBezTo>
                <a:cubicBezTo>
                  <a:pt x="199" y="227"/>
                  <a:pt x="194" y="234"/>
                  <a:pt x="193" y="239"/>
                </a:cubicBezTo>
                <a:cubicBezTo>
                  <a:pt x="192" y="243"/>
                  <a:pt x="195" y="245"/>
                  <a:pt x="195" y="249"/>
                </a:cubicBezTo>
                <a:cubicBezTo>
                  <a:pt x="198" y="276"/>
                  <a:pt x="182" y="278"/>
                  <a:pt x="174" y="296"/>
                </a:cubicBezTo>
                <a:cubicBezTo>
                  <a:pt x="185" y="305"/>
                  <a:pt x="193" y="315"/>
                  <a:pt x="200" y="328"/>
                </a:cubicBezTo>
                <a:cubicBezTo>
                  <a:pt x="197" y="329"/>
                  <a:pt x="193" y="328"/>
                  <a:pt x="193" y="331"/>
                </a:cubicBezTo>
                <a:cubicBezTo>
                  <a:pt x="203" y="342"/>
                  <a:pt x="212" y="355"/>
                  <a:pt x="221" y="368"/>
                </a:cubicBezTo>
                <a:cubicBezTo>
                  <a:pt x="248" y="408"/>
                  <a:pt x="275" y="447"/>
                  <a:pt x="302" y="486"/>
                </a:cubicBezTo>
                <a:cubicBezTo>
                  <a:pt x="307" y="486"/>
                  <a:pt x="312" y="486"/>
                  <a:pt x="318" y="486"/>
                </a:cubicBezTo>
                <a:cubicBezTo>
                  <a:pt x="319" y="491"/>
                  <a:pt x="315" y="501"/>
                  <a:pt x="322" y="499"/>
                </a:cubicBezTo>
                <a:cubicBezTo>
                  <a:pt x="325" y="486"/>
                  <a:pt x="333" y="491"/>
                  <a:pt x="346" y="491"/>
                </a:cubicBezTo>
                <a:cubicBezTo>
                  <a:pt x="382" y="436"/>
                  <a:pt x="420" y="383"/>
                  <a:pt x="457" y="328"/>
                </a:cubicBezTo>
                <a:cubicBezTo>
                  <a:pt x="454" y="328"/>
                  <a:pt x="450" y="329"/>
                  <a:pt x="450" y="326"/>
                </a:cubicBezTo>
                <a:cubicBezTo>
                  <a:pt x="459" y="316"/>
                  <a:pt x="465" y="304"/>
                  <a:pt x="475" y="296"/>
                </a:cubicBezTo>
                <a:cubicBezTo>
                  <a:pt x="470" y="283"/>
                  <a:pt x="456" y="275"/>
                  <a:pt x="454" y="259"/>
                </a:cubicBezTo>
                <a:cubicBezTo>
                  <a:pt x="454" y="252"/>
                  <a:pt x="457" y="246"/>
                  <a:pt x="457" y="237"/>
                </a:cubicBezTo>
                <a:cubicBezTo>
                  <a:pt x="419" y="183"/>
                  <a:pt x="382" y="129"/>
                  <a:pt x="346" y="73"/>
                </a:cubicBezTo>
                <a:cubicBezTo>
                  <a:pt x="332" y="73"/>
                  <a:pt x="318" y="73"/>
                  <a:pt x="304" y="73"/>
                </a:cubicBezTo>
                <a:close/>
                <a:moveTo>
                  <a:pt x="82" y="150"/>
                </a:moveTo>
                <a:cubicBezTo>
                  <a:pt x="85" y="156"/>
                  <a:pt x="88" y="160"/>
                  <a:pt x="91" y="165"/>
                </a:cubicBezTo>
                <a:cubicBezTo>
                  <a:pt x="96" y="172"/>
                  <a:pt x="99" y="176"/>
                  <a:pt x="103" y="182"/>
                </a:cubicBezTo>
                <a:cubicBezTo>
                  <a:pt x="113" y="198"/>
                  <a:pt x="125" y="212"/>
                  <a:pt x="133" y="229"/>
                </a:cubicBezTo>
                <a:cubicBezTo>
                  <a:pt x="141" y="224"/>
                  <a:pt x="153" y="217"/>
                  <a:pt x="156" y="205"/>
                </a:cubicBezTo>
                <a:cubicBezTo>
                  <a:pt x="160" y="190"/>
                  <a:pt x="156" y="164"/>
                  <a:pt x="156" y="143"/>
                </a:cubicBezTo>
                <a:cubicBezTo>
                  <a:pt x="156" y="119"/>
                  <a:pt x="156" y="97"/>
                  <a:pt x="156" y="78"/>
                </a:cubicBezTo>
                <a:cubicBezTo>
                  <a:pt x="116" y="80"/>
                  <a:pt x="70" y="75"/>
                  <a:pt x="33" y="81"/>
                </a:cubicBezTo>
                <a:cubicBezTo>
                  <a:pt x="49" y="102"/>
                  <a:pt x="69" y="130"/>
                  <a:pt x="82" y="150"/>
                </a:cubicBezTo>
                <a:close/>
                <a:moveTo>
                  <a:pt x="170" y="207"/>
                </a:moveTo>
                <a:cubicBezTo>
                  <a:pt x="176" y="215"/>
                  <a:pt x="185" y="221"/>
                  <a:pt x="191" y="229"/>
                </a:cubicBezTo>
                <a:cubicBezTo>
                  <a:pt x="210" y="198"/>
                  <a:pt x="239" y="161"/>
                  <a:pt x="258" y="130"/>
                </a:cubicBezTo>
                <a:cubicBezTo>
                  <a:pt x="259" y="128"/>
                  <a:pt x="261" y="127"/>
                  <a:pt x="262" y="125"/>
                </a:cubicBezTo>
                <a:cubicBezTo>
                  <a:pt x="264" y="122"/>
                  <a:pt x="265" y="116"/>
                  <a:pt x="267" y="113"/>
                </a:cubicBezTo>
                <a:cubicBezTo>
                  <a:pt x="269" y="111"/>
                  <a:pt x="272" y="108"/>
                  <a:pt x="274" y="106"/>
                </a:cubicBezTo>
                <a:cubicBezTo>
                  <a:pt x="279" y="98"/>
                  <a:pt x="284" y="93"/>
                  <a:pt x="288" y="86"/>
                </a:cubicBezTo>
                <a:cubicBezTo>
                  <a:pt x="288" y="86"/>
                  <a:pt x="297" y="77"/>
                  <a:pt x="288" y="78"/>
                </a:cubicBezTo>
                <a:cubicBezTo>
                  <a:pt x="248" y="78"/>
                  <a:pt x="209" y="78"/>
                  <a:pt x="170" y="78"/>
                </a:cubicBezTo>
                <a:cubicBezTo>
                  <a:pt x="170" y="121"/>
                  <a:pt x="170" y="164"/>
                  <a:pt x="170" y="207"/>
                </a:cubicBezTo>
                <a:close/>
                <a:moveTo>
                  <a:pt x="364" y="88"/>
                </a:moveTo>
                <a:cubicBezTo>
                  <a:pt x="379" y="112"/>
                  <a:pt x="395" y="135"/>
                  <a:pt x="410" y="158"/>
                </a:cubicBezTo>
                <a:cubicBezTo>
                  <a:pt x="427" y="181"/>
                  <a:pt x="444" y="205"/>
                  <a:pt x="457" y="229"/>
                </a:cubicBezTo>
                <a:cubicBezTo>
                  <a:pt x="465" y="231"/>
                  <a:pt x="462" y="220"/>
                  <a:pt x="468" y="219"/>
                </a:cubicBezTo>
                <a:cubicBezTo>
                  <a:pt x="473" y="216"/>
                  <a:pt x="477" y="212"/>
                  <a:pt x="480" y="207"/>
                </a:cubicBezTo>
                <a:cubicBezTo>
                  <a:pt x="480" y="165"/>
                  <a:pt x="480" y="123"/>
                  <a:pt x="480" y="81"/>
                </a:cubicBezTo>
                <a:cubicBezTo>
                  <a:pt x="441" y="83"/>
                  <a:pt x="395" y="78"/>
                  <a:pt x="360" y="83"/>
                </a:cubicBezTo>
                <a:cubicBezTo>
                  <a:pt x="363" y="83"/>
                  <a:pt x="362" y="88"/>
                  <a:pt x="364" y="88"/>
                </a:cubicBezTo>
                <a:close/>
                <a:moveTo>
                  <a:pt x="494" y="207"/>
                </a:moveTo>
                <a:cubicBezTo>
                  <a:pt x="500" y="215"/>
                  <a:pt x="507" y="223"/>
                  <a:pt x="515" y="229"/>
                </a:cubicBezTo>
                <a:cubicBezTo>
                  <a:pt x="527" y="212"/>
                  <a:pt x="540" y="190"/>
                  <a:pt x="552" y="172"/>
                </a:cubicBezTo>
                <a:cubicBezTo>
                  <a:pt x="556" y="166"/>
                  <a:pt x="561" y="161"/>
                  <a:pt x="565" y="155"/>
                </a:cubicBezTo>
                <a:cubicBezTo>
                  <a:pt x="576" y="139"/>
                  <a:pt x="586" y="122"/>
                  <a:pt x="596" y="108"/>
                </a:cubicBezTo>
                <a:cubicBezTo>
                  <a:pt x="601" y="100"/>
                  <a:pt x="606" y="96"/>
                  <a:pt x="609" y="88"/>
                </a:cubicBezTo>
                <a:cubicBezTo>
                  <a:pt x="609" y="89"/>
                  <a:pt x="618" y="79"/>
                  <a:pt x="609" y="81"/>
                </a:cubicBezTo>
                <a:cubicBezTo>
                  <a:pt x="571" y="81"/>
                  <a:pt x="532" y="81"/>
                  <a:pt x="494" y="81"/>
                </a:cubicBezTo>
                <a:cubicBezTo>
                  <a:pt x="494" y="123"/>
                  <a:pt x="494" y="165"/>
                  <a:pt x="494" y="207"/>
                </a:cubicBezTo>
                <a:close/>
                <a:moveTo>
                  <a:pt x="156" y="227"/>
                </a:moveTo>
                <a:cubicBezTo>
                  <a:pt x="159" y="227"/>
                  <a:pt x="162" y="227"/>
                  <a:pt x="165" y="227"/>
                </a:cubicBezTo>
                <a:cubicBezTo>
                  <a:pt x="165" y="223"/>
                  <a:pt x="165" y="219"/>
                  <a:pt x="165" y="214"/>
                </a:cubicBezTo>
                <a:cubicBezTo>
                  <a:pt x="162" y="214"/>
                  <a:pt x="159" y="214"/>
                  <a:pt x="156" y="214"/>
                </a:cubicBezTo>
                <a:cubicBezTo>
                  <a:pt x="156" y="219"/>
                  <a:pt x="156" y="223"/>
                  <a:pt x="156" y="227"/>
                </a:cubicBezTo>
                <a:close/>
                <a:moveTo>
                  <a:pt x="480" y="227"/>
                </a:moveTo>
                <a:cubicBezTo>
                  <a:pt x="483" y="227"/>
                  <a:pt x="486" y="227"/>
                  <a:pt x="489" y="227"/>
                </a:cubicBezTo>
                <a:cubicBezTo>
                  <a:pt x="489" y="223"/>
                  <a:pt x="489" y="219"/>
                  <a:pt x="489" y="214"/>
                </a:cubicBezTo>
                <a:cubicBezTo>
                  <a:pt x="486" y="214"/>
                  <a:pt x="483" y="214"/>
                  <a:pt x="480" y="214"/>
                </a:cubicBezTo>
                <a:cubicBezTo>
                  <a:pt x="480" y="219"/>
                  <a:pt x="480" y="223"/>
                  <a:pt x="480" y="227"/>
                </a:cubicBezTo>
                <a:close/>
                <a:moveTo>
                  <a:pt x="181" y="234"/>
                </a:moveTo>
                <a:cubicBezTo>
                  <a:pt x="181" y="226"/>
                  <a:pt x="178" y="221"/>
                  <a:pt x="172" y="219"/>
                </a:cubicBezTo>
                <a:cubicBezTo>
                  <a:pt x="171" y="229"/>
                  <a:pt x="174" y="234"/>
                  <a:pt x="181" y="234"/>
                </a:cubicBezTo>
                <a:close/>
                <a:moveTo>
                  <a:pt x="503" y="234"/>
                </a:moveTo>
                <a:cubicBezTo>
                  <a:pt x="504" y="225"/>
                  <a:pt x="501" y="220"/>
                  <a:pt x="494" y="219"/>
                </a:cubicBezTo>
                <a:cubicBezTo>
                  <a:pt x="493" y="229"/>
                  <a:pt x="499" y="231"/>
                  <a:pt x="503" y="234"/>
                </a:cubicBezTo>
                <a:close/>
                <a:moveTo>
                  <a:pt x="142" y="239"/>
                </a:moveTo>
                <a:cubicBezTo>
                  <a:pt x="149" y="240"/>
                  <a:pt x="154" y="226"/>
                  <a:pt x="149" y="222"/>
                </a:cubicBezTo>
                <a:cubicBezTo>
                  <a:pt x="147" y="228"/>
                  <a:pt x="140" y="228"/>
                  <a:pt x="142" y="239"/>
                </a:cubicBezTo>
                <a:close/>
                <a:moveTo>
                  <a:pt x="468" y="239"/>
                </a:moveTo>
                <a:cubicBezTo>
                  <a:pt x="470" y="235"/>
                  <a:pt x="481" y="228"/>
                  <a:pt x="473" y="222"/>
                </a:cubicBezTo>
                <a:cubicBezTo>
                  <a:pt x="471" y="226"/>
                  <a:pt x="461" y="233"/>
                  <a:pt x="468" y="239"/>
                </a:cubicBezTo>
                <a:close/>
                <a:moveTo>
                  <a:pt x="140" y="261"/>
                </a:moveTo>
                <a:cubicBezTo>
                  <a:pt x="142" y="269"/>
                  <a:pt x="141" y="279"/>
                  <a:pt x="151" y="284"/>
                </a:cubicBezTo>
                <a:cubicBezTo>
                  <a:pt x="155" y="267"/>
                  <a:pt x="144" y="267"/>
                  <a:pt x="142" y="256"/>
                </a:cubicBezTo>
                <a:cubicBezTo>
                  <a:pt x="141" y="251"/>
                  <a:pt x="146" y="239"/>
                  <a:pt x="137" y="242"/>
                </a:cubicBezTo>
                <a:cubicBezTo>
                  <a:pt x="134" y="243"/>
                  <a:pt x="132" y="264"/>
                  <a:pt x="140" y="261"/>
                </a:cubicBezTo>
                <a:close/>
                <a:moveTo>
                  <a:pt x="188" y="261"/>
                </a:moveTo>
                <a:cubicBezTo>
                  <a:pt x="194" y="260"/>
                  <a:pt x="189" y="248"/>
                  <a:pt x="191" y="242"/>
                </a:cubicBezTo>
                <a:cubicBezTo>
                  <a:pt x="188" y="242"/>
                  <a:pt x="186" y="242"/>
                  <a:pt x="184" y="242"/>
                </a:cubicBezTo>
                <a:cubicBezTo>
                  <a:pt x="186" y="248"/>
                  <a:pt x="179" y="263"/>
                  <a:pt x="188" y="261"/>
                </a:cubicBezTo>
                <a:close/>
                <a:moveTo>
                  <a:pt x="464" y="261"/>
                </a:moveTo>
                <a:cubicBezTo>
                  <a:pt x="464" y="255"/>
                  <a:pt x="464" y="248"/>
                  <a:pt x="464" y="242"/>
                </a:cubicBezTo>
                <a:cubicBezTo>
                  <a:pt x="456" y="239"/>
                  <a:pt x="456" y="264"/>
                  <a:pt x="464" y="261"/>
                </a:cubicBezTo>
                <a:close/>
                <a:moveTo>
                  <a:pt x="512" y="261"/>
                </a:moveTo>
                <a:cubicBezTo>
                  <a:pt x="512" y="255"/>
                  <a:pt x="512" y="248"/>
                  <a:pt x="512" y="242"/>
                </a:cubicBezTo>
                <a:cubicBezTo>
                  <a:pt x="505" y="239"/>
                  <a:pt x="505" y="264"/>
                  <a:pt x="512" y="261"/>
                </a:cubicBezTo>
                <a:close/>
                <a:moveTo>
                  <a:pt x="489" y="266"/>
                </a:moveTo>
                <a:cubicBezTo>
                  <a:pt x="489" y="263"/>
                  <a:pt x="489" y="260"/>
                  <a:pt x="489" y="256"/>
                </a:cubicBezTo>
                <a:cubicBezTo>
                  <a:pt x="486" y="256"/>
                  <a:pt x="483" y="256"/>
                  <a:pt x="480" y="256"/>
                </a:cubicBezTo>
                <a:cubicBezTo>
                  <a:pt x="478" y="265"/>
                  <a:pt x="481" y="268"/>
                  <a:pt x="489" y="266"/>
                </a:cubicBezTo>
                <a:close/>
                <a:moveTo>
                  <a:pt x="475" y="279"/>
                </a:moveTo>
                <a:cubicBezTo>
                  <a:pt x="476" y="269"/>
                  <a:pt x="470" y="267"/>
                  <a:pt x="466" y="264"/>
                </a:cubicBezTo>
                <a:cubicBezTo>
                  <a:pt x="465" y="273"/>
                  <a:pt x="468" y="278"/>
                  <a:pt x="475" y="279"/>
                </a:cubicBezTo>
                <a:close/>
                <a:moveTo>
                  <a:pt x="494" y="284"/>
                </a:moveTo>
                <a:cubicBezTo>
                  <a:pt x="501" y="286"/>
                  <a:pt x="509" y="269"/>
                  <a:pt x="498" y="269"/>
                </a:cubicBezTo>
                <a:cubicBezTo>
                  <a:pt x="496" y="273"/>
                  <a:pt x="492" y="275"/>
                  <a:pt x="494" y="284"/>
                </a:cubicBezTo>
                <a:close/>
                <a:moveTo>
                  <a:pt x="480" y="289"/>
                </a:moveTo>
                <a:cubicBezTo>
                  <a:pt x="483" y="289"/>
                  <a:pt x="486" y="289"/>
                  <a:pt x="489" y="289"/>
                </a:cubicBezTo>
                <a:cubicBezTo>
                  <a:pt x="489" y="284"/>
                  <a:pt x="489" y="280"/>
                  <a:pt x="489" y="276"/>
                </a:cubicBezTo>
                <a:cubicBezTo>
                  <a:pt x="486" y="276"/>
                  <a:pt x="483" y="276"/>
                  <a:pt x="480" y="276"/>
                </a:cubicBezTo>
                <a:cubicBezTo>
                  <a:pt x="480" y="280"/>
                  <a:pt x="480" y="284"/>
                  <a:pt x="480" y="289"/>
                </a:cubicBezTo>
                <a:close/>
                <a:moveTo>
                  <a:pt x="177" y="328"/>
                </a:moveTo>
                <a:cubicBezTo>
                  <a:pt x="177" y="322"/>
                  <a:pt x="178" y="314"/>
                  <a:pt x="172" y="313"/>
                </a:cubicBezTo>
                <a:cubicBezTo>
                  <a:pt x="172" y="320"/>
                  <a:pt x="171" y="328"/>
                  <a:pt x="177" y="328"/>
                </a:cubicBezTo>
                <a:close/>
                <a:moveTo>
                  <a:pt x="501" y="328"/>
                </a:moveTo>
                <a:cubicBezTo>
                  <a:pt x="502" y="319"/>
                  <a:pt x="499" y="315"/>
                  <a:pt x="494" y="313"/>
                </a:cubicBezTo>
                <a:cubicBezTo>
                  <a:pt x="492" y="322"/>
                  <a:pt x="496" y="326"/>
                  <a:pt x="501" y="328"/>
                </a:cubicBezTo>
                <a:close/>
                <a:moveTo>
                  <a:pt x="149" y="333"/>
                </a:moveTo>
                <a:cubicBezTo>
                  <a:pt x="150" y="329"/>
                  <a:pt x="158" y="320"/>
                  <a:pt x="151" y="316"/>
                </a:cubicBezTo>
                <a:cubicBezTo>
                  <a:pt x="149" y="318"/>
                  <a:pt x="143" y="329"/>
                  <a:pt x="149" y="333"/>
                </a:cubicBezTo>
                <a:close/>
                <a:moveTo>
                  <a:pt x="473" y="333"/>
                </a:moveTo>
                <a:cubicBezTo>
                  <a:pt x="472" y="329"/>
                  <a:pt x="479" y="321"/>
                  <a:pt x="473" y="318"/>
                </a:cubicBezTo>
                <a:cubicBezTo>
                  <a:pt x="471" y="320"/>
                  <a:pt x="468" y="332"/>
                  <a:pt x="473" y="333"/>
                </a:cubicBezTo>
                <a:close/>
                <a:moveTo>
                  <a:pt x="188" y="343"/>
                </a:moveTo>
                <a:cubicBezTo>
                  <a:pt x="189" y="334"/>
                  <a:pt x="187" y="328"/>
                  <a:pt x="181" y="326"/>
                </a:cubicBezTo>
                <a:cubicBezTo>
                  <a:pt x="180" y="335"/>
                  <a:pt x="182" y="341"/>
                  <a:pt x="188" y="343"/>
                </a:cubicBezTo>
                <a:close/>
                <a:moveTo>
                  <a:pt x="512" y="343"/>
                </a:moveTo>
                <a:cubicBezTo>
                  <a:pt x="512" y="335"/>
                  <a:pt x="510" y="330"/>
                  <a:pt x="505" y="328"/>
                </a:cubicBezTo>
                <a:cubicBezTo>
                  <a:pt x="504" y="337"/>
                  <a:pt x="507" y="341"/>
                  <a:pt x="512" y="343"/>
                </a:cubicBezTo>
                <a:close/>
                <a:moveTo>
                  <a:pt x="140" y="345"/>
                </a:moveTo>
                <a:cubicBezTo>
                  <a:pt x="139" y="341"/>
                  <a:pt x="146" y="333"/>
                  <a:pt x="140" y="331"/>
                </a:cubicBezTo>
                <a:cubicBezTo>
                  <a:pt x="138" y="332"/>
                  <a:pt x="135" y="344"/>
                  <a:pt x="140" y="345"/>
                </a:cubicBezTo>
                <a:close/>
                <a:moveTo>
                  <a:pt x="461" y="345"/>
                </a:moveTo>
                <a:cubicBezTo>
                  <a:pt x="463" y="343"/>
                  <a:pt x="470" y="334"/>
                  <a:pt x="464" y="331"/>
                </a:cubicBezTo>
                <a:cubicBezTo>
                  <a:pt x="462" y="333"/>
                  <a:pt x="455" y="342"/>
                  <a:pt x="461" y="345"/>
                </a:cubicBezTo>
                <a:close/>
                <a:moveTo>
                  <a:pt x="119" y="370"/>
                </a:moveTo>
                <a:cubicBezTo>
                  <a:pt x="126" y="371"/>
                  <a:pt x="128" y="362"/>
                  <a:pt x="133" y="368"/>
                </a:cubicBezTo>
                <a:cubicBezTo>
                  <a:pt x="135" y="361"/>
                  <a:pt x="137" y="349"/>
                  <a:pt x="130" y="345"/>
                </a:cubicBezTo>
                <a:cubicBezTo>
                  <a:pt x="127" y="354"/>
                  <a:pt x="120" y="359"/>
                  <a:pt x="119" y="370"/>
                </a:cubicBezTo>
                <a:close/>
                <a:moveTo>
                  <a:pt x="200" y="370"/>
                </a:moveTo>
                <a:cubicBezTo>
                  <a:pt x="200" y="367"/>
                  <a:pt x="204" y="367"/>
                  <a:pt x="207" y="368"/>
                </a:cubicBezTo>
                <a:cubicBezTo>
                  <a:pt x="207" y="358"/>
                  <a:pt x="202" y="360"/>
                  <a:pt x="200" y="358"/>
                </a:cubicBezTo>
                <a:cubicBezTo>
                  <a:pt x="200" y="352"/>
                  <a:pt x="200" y="346"/>
                  <a:pt x="195" y="345"/>
                </a:cubicBezTo>
                <a:cubicBezTo>
                  <a:pt x="188" y="353"/>
                  <a:pt x="191" y="367"/>
                  <a:pt x="200" y="370"/>
                </a:cubicBezTo>
                <a:close/>
                <a:moveTo>
                  <a:pt x="443" y="368"/>
                </a:moveTo>
                <a:cubicBezTo>
                  <a:pt x="447" y="368"/>
                  <a:pt x="452" y="368"/>
                  <a:pt x="457" y="368"/>
                </a:cubicBezTo>
                <a:cubicBezTo>
                  <a:pt x="455" y="361"/>
                  <a:pt x="460" y="348"/>
                  <a:pt x="454" y="345"/>
                </a:cubicBezTo>
                <a:cubicBezTo>
                  <a:pt x="450" y="352"/>
                  <a:pt x="446" y="360"/>
                  <a:pt x="443" y="368"/>
                </a:cubicBezTo>
                <a:close/>
                <a:moveTo>
                  <a:pt x="512" y="358"/>
                </a:moveTo>
                <a:cubicBezTo>
                  <a:pt x="517" y="362"/>
                  <a:pt x="518" y="370"/>
                  <a:pt x="528" y="368"/>
                </a:cubicBezTo>
                <a:cubicBezTo>
                  <a:pt x="530" y="359"/>
                  <a:pt x="524" y="361"/>
                  <a:pt x="521" y="355"/>
                </a:cubicBezTo>
                <a:cubicBezTo>
                  <a:pt x="522" y="356"/>
                  <a:pt x="525" y="347"/>
                  <a:pt x="519" y="345"/>
                </a:cubicBezTo>
                <a:cubicBezTo>
                  <a:pt x="518" y="351"/>
                  <a:pt x="514" y="353"/>
                  <a:pt x="512" y="358"/>
                </a:cubicBezTo>
                <a:close/>
                <a:moveTo>
                  <a:pt x="137" y="363"/>
                </a:moveTo>
                <a:cubicBezTo>
                  <a:pt x="140" y="363"/>
                  <a:pt x="144" y="363"/>
                  <a:pt x="147" y="363"/>
                </a:cubicBezTo>
                <a:cubicBezTo>
                  <a:pt x="146" y="358"/>
                  <a:pt x="149" y="350"/>
                  <a:pt x="142" y="353"/>
                </a:cubicBezTo>
                <a:cubicBezTo>
                  <a:pt x="144" y="360"/>
                  <a:pt x="137" y="358"/>
                  <a:pt x="137" y="363"/>
                </a:cubicBezTo>
                <a:close/>
                <a:moveTo>
                  <a:pt x="177" y="363"/>
                </a:moveTo>
                <a:cubicBezTo>
                  <a:pt x="180" y="363"/>
                  <a:pt x="183" y="363"/>
                  <a:pt x="186" y="363"/>
                </a:cubicBezTo>
                <a:cubicBezTo>
                  <a:pt x="185" y="358"/>
                  <a:pt x="188" y="350"/>
                  <a:pt x="181" y="353"/>
                </a:cubicBezTo>
                <a:cubicBezTo>
                  <a:pt x="183" y="360"/>
                  <a:pt x="177" y="358"/>
                  <a:pt x="177" y="363"/>
                </a:cubicBezTo>
                <a:close/>
                <a:moveTo>
                  <a:pt x="461" y="363"/>
                </a:moveTo>
                <a:cubicBezTo>
                  <a:pt x="464" y="363"/>
                  <a:pt x="468" y="363"/>
                  <a:pt x="471" y="363"/>
                </a:cubicBezTo>
                <a:cubicBezTo>
                  <a:pt x="471" y="357"/>
                  <a:pt x="470" y="353"/>
                  <a:pt x="466" y="353"/>
                </a:cubicBezTo>
                <a:cubicBezTo>
                  <a:pt x="465" y="357"/>
                  <a:pt x="463" y="359"/>
                  <a:pt x="461" y="363"/>
                </a:cubicBezTo>
                <a:close/>
                <a:moveTo>
                  <a:pt x="501" y="363"/>
                </a:moveTo>
                <a:cubicBezTo>
                  <a:pt x="504" y="363"/>
                  <a:pt x="507" y="363"/>
                  <a:pt x="510" y="363"/>
                </a:cubicBezTo>
                <a:cubicBezTo>
                  <a:pt x="511" y="357"/>
                  <a:pt x="509" y="353"/>
                  <a:pt x="505" y="353"/>
                </a:cubicBezTo>
                <a:cubicBezTo>
                  <a:pt x="504" y="357"/>
                  <a:pt x="502" y="359"/>
                  <a:pt x="501" y="363"/>
                </a:cubicBezTo>
                <a:close/>
                <a:moveTo>
                  <a:pt x="110" y="373"/>
                </a:moveTo>
                <a:cubicBezTo>
                  <a:pt x="88" y="407"/>
                  <a:pt x="64" y="439"/>
                  <a:pt x="43" y="474"/>
                </a:cubicBezTo>
                <a:cubicBezTo>
                  <a:pt x="79" y="477"/>
                  <a:pt x="117" y="478"/>
                  <a:pt x="156" y="479"/>
                </a:cubicBezTo>
                <a:cubicBezTo>
                  <a:pt x="156" y="444"/>
                  <a:pt x="156" y="408"/>
                  <a:pt x="156" y="373"/>
                </a:cubicBezTo>
                <a:cubicBezTo>
                  <a:pt x="140" y="373"/>
                  <a:pt x="125" y="373"/>
                  <a:pt x="110" y="373"/>
                </a:cubicBezTo>
                <a:close/>
                <a:moveTo>
                  <a:pt x="172" y="481"/>
                </a:moveTo>
                <a:cubicBezTo>
                  <a:pt x="206" y="481"/>
                  <a:pt x="237" y="483"/>
                  <a:pt x="267" y="484"/>
                </a:cubicBezTo>
                <a:cubicBezTo>
                  <a:pt x="276" y="484"/>
                  <a:pt x="285" y="485"/>
                  <a:pt x="292" y="484"/>
                </a:cubicBezTo>
                <a:cubicBezTo>
                  <a:pt x="281" y="469"/>
                  <a:pt x="268" y="449"/>
                  <a:pt x="253" y="427"/>
                </a:cubicBezTo>
                <a:cubicBezTo>
                  <a:pt x="250" y="423"/>
                  <a:pt x="244" y="412"/>
                  <a:pt x="242" y="410"/>
                </a:cubicBezTo>
                <a:cubicBezTo>
                  <a:pt x="240" y="408"/>
                  <a:pt x="239" y="404"/>
                  <a:pt x="237" y="402"/>
                </a:cubicBezTo>
                <a:cubicBezTo>
                  <a:pt x="232" y="397"/>
                  <a:pt x="227" y="390"/>
                  <a:pt x="223" y="385"/>
                </a:cubicBezTo>
                <a:cubicBezTo>
                  <a:pt x="217" y="377"/>
                  <a:pt x="218" y="375"/>
                  <a:pt x="211" y="373"/>
                </a:cubicBezTo>
                <a:cubicBezTo>
                  <a:pt x="199" y="368"/>
                  <a:pt x="186" y="376"/>
                  <a:pt x="170" y="373"/>
                </a:cubicBezTo>
                <a:cubicBezTo>
                  <a:pt x="171" y="408"/>
                  <a:pt x="167" y="450"/>
                  <a:pt x="172" y="481"/>
                </a:cubicBezTo>
                <a:close/>
                <a:moveTo>
                  <a:pt x="434" y="373"/>
                </a:moveTo>
                <a:cubicBezTo>
                  <a:pt x="408" y="413"/>
                  <a:pt x="380" y="450"/>
                  <a:pt x="355" y="491"/>
                </a:cubicBezTo>
                <a:cubicBezTo>
                  <a:pt x="398" y="492"/>
                  <a:pt x="437" y="496"/>
                  <a:pt x="480" y="496"/>
                </a:cubicBezTo>
                <a:cubicBezTo>
                  <a:pt x="480" y="456"/>
                  <a:pt x="480" y="415"/>
                  <a:pt x="480" y="375"/>
                </a:cubicBezTo>
                <a:cubicBezTo>
                  <a:pt x="469" y="370"/>
                  <a:pt x="449" y="374"/>
                  <a:pt x="434" y="373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7401227" y="4742192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鉄筋</a:t>
            </a:r>
            <a:endParaRPr kumimoji="1" lang="ja-JP" altLang="en-US" sz="12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7408748" y="6513795"/>
            <a:ext cx="49244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鉄筋</a:t>
            </a:r>
            <a:endParaRPr kumimoji="1" lang="ja-JP" altLang="en-US" sz="12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3" name="Oval 20"/>
          <p:cNvSpPr>
            <a:spLocks noChangeArrowheads="1"/>
          </p:cNvSpPr>
          <p:nvPr/>
        </p:nvSpPr>
        <p:spPr bwMode="auto">
          <a:xfrm>
            <a:off x="4243849" y="4661956"/>
            <a:ext cx="2130425" cy="2128838"/>
          </a:xfrm>
          <a:prstGeom prst="ellipse">
            <a:avLst/>
          </a:prstGeom>
          <a:solidFill>
            <a:srgbClr val="ECF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grpSp>
        <p:nvGrpSpPr>
          <p:cNvPr id="14" name="グループ化 13"/>
          <p:cNvGrpSpPr/>
          <p:nvPr/>
        </p:nvGrpSpPr>
        <p:grpSpPr>
          <a:xfrm>
            <a:off x="4566111" y="5044544"/>
            <a:ext cx="1443038" cy="1349375"/>
            <a:chOff x="-325438" y="2344738"/>
            <a:chExt cx="1443038" cy="1349375"/>
          </a:xfrm>
        </p:grpSpPr>
        <p:sp>
          <p:nvSpPr>
            <p:cNvPr id="15" name="Freeform 21"/>
            <p:cNvSpPr>
              <a:spLocks/>
            </p:cNvSpPr>
            <p:nvPr/>
          </p:nvSpPr>
          <p:spPr bwMode="auto">
            <a:xfrm>
              <a:off x="-325438" y="2344738"/>
              <a:ext cx="1192213" cy="241300"/>
            </a:xfrm>
            <a:custGeom>
              <a:avLst/>
              <a:gdLst>
                <a:gd name="T0" fmla="*/ 0 w 430"/>
                <a:gd name="T1" fmla="*/ 0 h 87"/>
                <a:gd name="T2" fmla="*/ 31 w 430"/>
                <a:gd name="T3" fmla="*/ 0 h 87"/>
                <a:gd name="T4" fmla="*/ 49 w 430"/>
                <a:gd name="T5" fmla="*/ 44 h 87"/>
                <a:gd name="T6" fmla="*/ 67 w 430"/>
                <a:gd name="T7" fmla="*/ 87 h 87"/>
                <a:gd name="T8" fmla="*/ 86 w 430"/>
                <a:gd name="T9" fmla="*/ 44 h 87"/>
                <a:gd name="T10" fmla="*/ 104 w 430"/>
                <a:gd name="T11" fmla="*/ 0 h 87"/>
                <a:gd name="T12" fmla="*/ 122 w 430"/>
                <a:gd name="T13" fmla="*/ 44 h 87"/>
                <a:gd name="T14" fmla="*/ 141 w 430"/>
                <a:gd name="T15" fmla="*/ 87 h 87"/>
                <a:gd name="T16" fmla="*/ 159 w 430"/>
                <a:gd name="T17" fmla="*/ 44 h 87"/>
                <a:gd name="T18" fmla="*/ 178 w 430"/>
                <a:gd name="T19" fmla="*/ 0 h 87"/>
                <a:gd name="T20" fmla="*/ 196 w 430"/>
                <a:gd name="T21" fmla="*/ 44 h 87"/>
                <a:gd name="T22" fmla="*/ 214 w 430"/>
                <a:gd name="T23" fmla="*/ 87 h 87"/>
                <a:gd name="T24" fmla="*/ 233 w 430"/>
                <a:gd name="T25" fmla="*/ 44 h 87"/>
                <a:gd name="T26" fmla="*/ 251 w 430"/>
                <a:gd name="T27" fmla="*/ 0 h 87"/>
                <a:gd name="T28" fmla="*/ 270 w 430"/>
                <a:gd name="T29" fmla="*/ 44 h 87"/>
                <a:gd name="T30" fmla="*/ 288 w 430"/>
                <a:gd name="T31" fmla="*/ 87 h 87"/>
                <a:gd name="T32" fmla="*/ 306 w 430"/>
                <a:gd name="T33" fmla="*/ 44 h 87"/>
                <a:gd name="T34" fmla="*/ 325 w 430"/>
                <a:gd name="T35" fmla="*/ 0 h 87"/>
                <a:gd name="T36" fmla="*/ 343 w 430"/>
                <a:gd name="T37" fmla="*/ 44 h 87"/>
                <a:gd name="T38" fmla="*/ 362 w 430"/>
                <a:gd name="T39" fmla="*/ 87 h 87"/>
                <a:gd name="T40" fmla="*/ 380 w 430"/>
                <a:gd name="T41" fmla="*/ 44 h 87"/>
                <a:gd name="T42" fmla="*/ 398 w 430"/>
                <a:gd name="T43" fmla="*/ 0 h 87"/>
                <a:gd name="T44" fmla="*/ 430 w 430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9" y="19"/>
                    <a:pt x="49" y="44"/>
                  </a:cubicBezTo>
                  <a:cubicBezTo>
                    <a:pt x="49" y="68"/>
                    <a:pt x="57" y="87"/>
                    <a:pt x="67" y="87"/>
                  </a:cubicBezTo>
                  <a:cubicBezTo>
                    <a:pt x="77" y="87"/>
                    <a:pt x="86" y="68"/>
                    <a:pt x="86" y="44"/>
                  </a:cubicBezTo>
                  <a:cubicBezTo>
                    <a:pt x="86" y="19"/>
                    <a:pt x="94" y="0"/>
                    <a:pt x="104" y="0"/>
                  </a:cubicBezTo>
                  <a:cubicBezTo>
                    <a:pt x="114" y="0"/>
                    <a:pt x="122" y="19"/>
                    <a:pt x="122" y="44"/>
                  </a:cubicBezTo>
                  <a:cubicBezTo>
                    <a:pt x="122" y="68"/>
                    <a:pt x="131" y="87"/>
                    <a:pt x="141" y="87"/>
                  </a:cubicBezTo>
                  <a:cubicBezTo>
                    <a:pt x="151" y="87"/>
                    <a:pt x="159" y="68"/>
                    <a:pt x="159" y="44"/>
                  </a:cubicBezTo>
                  <a:cubicBezTo>
                    <a:pt x="159" y="19"/>
                    <a:pt x="167" y="0"/>
                    <a:pt x="178" y="0"/>
                  </a:cubicBezTo>
                  <a:cubicBezTo>
                    <a:pt x="188" y="0"/>
                    <a:pt x="196" y="19"/>
                    <a:pt x="196" y="44"/>
                  </a:cubicBezTo>
                  <a:cubicBezTo>
                    <a:pt x="196" y="68"/>
                    <a:pt x="204" y="87"/>
                    <a:pt x="214" y="87"/>
                  </a:cubicBezTo>
                  <a:cubicBezTo>
                    <a:pt x="225" y="87"/>
                    <a:pt x="233" y="68"/>
                    <a:pt x="233" y="44"/>
                  </a:cubicBezTo>
                  <a:cubicBezTo>
                    <a:pt x="233" y="19"/>
                    <a:pt x="241" y="0"/>
                    <a:pt x="251" y="0"/>
                  </a:cubicBezTo>
                  <a:cubicBezTo>
                    <a:pt x="261" y="0"/>
                    <a:pt x="270" y="19"/>
                    <a:pt x="270" y="44"/>
                  </a:cubicBezTo>
                  <a:cubicBezTo>
                    <a:pt x="270" y="68"/>
                    <a:pt x="278" y="87"/>
                    <a:pt x="288" y="87"/>
                  </a:cubicBezTo>
                  <a:cubicBezTo>
                    <a:pt x="298" y="87"/>
                    <a:pt x="306" y="68"/>
                    <a:pt x="306" y="44"/>
                  </a:cubicBezTo>
                  <a:cubicBezTo>
                    <a:pt x="306" y="19"/>
                    <a:pt x="315" y="0"/>
                    <a:pt x="325" y="0"/>
                  </a:cubicBezTo>
                  <a:cubicBezTo>
                    <a:pt x="335" y="0"/>
                    <a:pt x="343" y="19"/>
                    <a:pt x="343" y="44"/>
                  </a:cubicBezTo>
                  <a:cubicBezTo>
                    <a:pt x="343" y="68"/>
                    <a:pt x="351" y="87"/>
                    <a:pt x="362" y="87"/>
                  </a:cubicBezTo>
                  <a:cubicBezTo>
                    <a:pt x="372" y="87"/>
                    <a:pt x="380" y="68"/>
                    <a:pt x="380" y="44"/>
                  </a:cubicBezTo>
                  <a:cubicBezTo>
                    <a:pt x="380" y="19"/>
                    <a:pt x="388" y="0"/>
                    <a:pt x="398" y="0"/>
                  </a:cubicBezTo>
                  <a:cubicBezTo>
                    <a:pt x="430" y="0"/>
                    <a:pt x="430" y="0"/>
                    <a:pt x="43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6" name="Freeform 22"/>
            <p:cNvSpPr>
              <a:spLocks/>
            </p:cNvSpPr>
            <p:nvPr/>
          </p:nvSpPr>
          <p:spPr bwMode="auto">
            <a:xfrm>
              <a:off x="-325438" y="2344738"/>
              <a:ext cx="1192213" cy="241300"/>
            </a:xfrm>
            <a:custGeom>
              <a:avLst/>
              <a:gdLst>
                <a:gd name="T0" fmla="*/ 0 w 430"/>
                <a:gd name="T1" fmla="*/ 87 h 87"/>
                <a:gd name="T2" fmla="*/ 31 w 430"/>
                <a:gd name="T3" fmla="*/ 87 h 87"/>
                <a:gd name="T4" fmla="*/ 49 w 430"/>
                <a:gd name="T5" fmla="*/ 44 h 87"/>
                <a:gd name="T6" fmla="*/ 67 w 430"/>
                <a:gd name="T7" fmla="*/ 0 h 87"/>
                <a:gd name="T8" fmla="*/ 86 w 430"/>
                <a:gd name="T9" fmla="*/ 44 h 87"/>
                <a:gd name="T10" fmla="*/ 104 w 430"/>
                <a:gd name="T11" fmla="*/ 87 h 87"/>
                <a:gd name="T12" fmla="*/ 122 w 430"/>
                <a:gd name="T13" fmla="*/ 44 h 87"/>
                <a:gd name="T14" fmla="*/ 141 w 430"/>
                <a:gd name="T15" fmla="*/ 0 h 87"/>
                <a:gd name="T16" fmla="*/ 159 w 430"/>
                <a:gd name="T17" fmla="*/ 44 h 87"/>
                <a:gd name="T18" fmla="*/ 178 w 430"/>
                <a:gd name="T19" fmla="*/ 87 h 87"/>
                <a:gd name="T20" fmla="*/ 196 w 430"/>
                <a:gd name="T21" fmla="*/ 44 h 87"/>
                <a:gd name="T22" fmla="*/ 214 w 430"/>
                <a:gd name="T23" fmla="*/ 0 h 87"/>
                <a:gd name="T24" fmla="*/ 233 w 430"/>
                <a:gd name="T25" fmla="*/ 44 h 87"/>
                <a:gd name="T26" fmla="*/ 251 w 430"/>
                <a:gd name="T27" fmla="*/ 87 h 87"/>
                <a:gd name="T28" fmla="*/ 270 w 430"/>
                <a:gd name="T29" fmla="*/ 44 h 87"/>
                <a:gd name="T30" fmla="*/ 288 w 430"/>
                <a:gd name="T31" fmla="*/ 0 h 87"/>
                <a:gd name="T32" fmla="*/ 306 w 430"/>
                <a:gd name="T33" fmla="*/ 44 h 87"/>
                <a:gd name="T34" fmla="*/ 325 w 430"/>
                <a:gd name="T35" fmla="*/ 87 h 87"/>
                <a:gd name="T36" fmla="*/ 343 w 430"/>
                <a:gd name="T37" fmla="*/ 44 h 87"/>
                <a:gd name="T38" fmla="*/ 362 w 430"/>
                <a:gd name="T39" fmla="*/ 0 h 87"/>
                <a:gd name="T40" fmla="*/ 380 w 430"/>
                <a:gd name="T41" fmla="*/ 44 h 87"/>
                <a:gd name="T42" fmla="*/ 398 w 430"/>
                <a:gd name="T43" fmla="*/ 87 h 87"/>
                <a:gd name="T44" fmla="*/ 430 w 430"/>
                <a:gd name="T4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87"/>
                  </a:moveTo>
                  <a:cubicBezTo>
                    <a:pt x="31" y="87"/>
                    <a:pt x="31" y="87"/>
                    <a:pt x="31" y="87"/>
                  </a:cubicBezTo>
                  <a:cubicBezTo>
                    <a:pt x="41" y="87"/>
                    <a:pt x="49" y="68"/>
                    <a:pt x="49" y="44"/>
                  </a:cubicBezTo>
                  <a:cubicBezTo>
                    <a:pt x="49" y="19"/>
                    <a:pt x="57" y="0"/>
                    <a:pt x="67" y="0"/>
                  </a:cubicBezTo>
                  <a:cubicBezTo>
                    <a:pt x="77" y="0"/>
                    <a:pt x="86" y="19"/>
                    <a:pt x="86" y="44"/>
                  </a:cubicBezTo>
                  <a:cubicBezTo>
                    <a:pt x="86" y="68"/>
                    <a:pt x="94" y="87"/>
                    <a:pt x="104" y="87"/>
                  </a:cubicBezTo>
                  <a:cubicBezTo>
                    <a:pt x="114" y="87"/>
                    <a:pt x="122" y="68"/>
                    <a:pt x="122" y="44"/>
                  </a:cubicBezTo>
                  <a:cubicBezTo>
                    <a:pt x="122" y="19"/>
                    <a:pt x="131" y="0"/>
                    <a:pt x="141" y="0"/>
                  </a:cubicBezTo>
                  <a:cubicBezTo>
                    <a:pt x="151" y="0"/>
                    <a:pt x="159" y="19"/>
                    <a:pt x="159" y="44"/>
                  </a:cubicBezTo>
                  <a:cubicBezTo>
                    <a:pt x="159" y="68"/>
                    <a:pt x="167" y="87"/>
                    <a:pt x="178" y="87"/>
                  </a:cubicBezTo>
                  <a:cubicBezTo>
                    <a:pt x="188" y="87"/>
                    <a:pt x="196" y="68"/>
                    <a:pt x="196" y="44"/>
                  </a:cubicBezTo>
                  <a:cubicBezTo>
                    <a:pt x="196" y="19"/>
                    <a:pt x="204" y="0"/>
                    <a:pt x="214" y="0"/>
                  </a:cubicBezTo>
                  <a:cubicBezTo>
                    <a:pt x="225" y="0"/>
                    <a:pt x="233" y="19"/>
                    <a:pt x="233" y="44"/>
                  </a:cubicBezTo>
                  <a:cubicBezTo>
                    <a:pt x="233" y="68"/>
                    <a:pt x="241" y="87"/>
                    <a:pt x="251" y="87"/>
                  </a:cubicBezTo>
                  <a:cubicBezTo>
                    <a:pt x="261" y="87"/>
                    <a:pt x="270" y="68"/>
                    <a:pt x="270" y="44"/>
                  </a:cubicBezTo>
                  <a:cubicBezTo>
                    <a:pt x="270" y="19"/>
                    <a:pt x="278" y="0"/>
                    <a:pt x="288" y="0"/>
                  </a:cubicBezTo>
                  <a:cubicBezTo>
                    <a:pt x="298" y="0"/>
                    <a:pt x="306" y="19"/>
                    <a:pt x="306" y="44"/>
                  </a:cubicBezTo>
                  <a:cubicBezTo>
                    <a:pt x="306" y="68"/>
                    <a:pt x="315" y="87"/>
                    <a:pt x="325" y="87"/>
                  </a:cubicBezTo>
                  <a:cubicBezTo>
                    <a:pt x="335" y="87"/>
                    <a:pt x="343" y="68"/>
                    <a:pt x="343" y="44"/>
                  </a:cubicBezTo>
                  <a:cubicBezTo>
                    <a:pt x="343" y="19"/>
                    <a:pt x="351" y="0"/>
                    <a:pt x="362" y="0"/>
                  </a:cubicBezTo>
                  <a:cubicBezTo>
                    <a:pt x="372" y="0"/>
                    <a:pt x="380" y="19"/>
                    <a:pt x="380" y="44"/>
                  </a:cubicBezTo>
                  <a:cubicBezTo>
                    <a:pt x="380" y="68"/>
                    <a:pt x="388" y="87"/>
                    <a:pt x="398" y="87"/>
                  </a:cubicBezTo>
                  <a:cubicBezTo>
                    <a:pt x="430" y="87"/>
                    <a:pt x="430" y="87"/>
                    <a:pt x="430" y="8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7" name="Freeform 23"/>
            <p:cNvSpPr>
              <a:spLocks/>
            </p:cNvSpPr>
            <p:nvPr/>
          </p:nvSpPr>
          <p:spPr bwMode="auto">
            <a:xfrm>
              <a:off x="-325438" y="2344738"/>
              <a:ext cx="1192213" cy="241300"/>
            </a:xfrm>
            <a:custGeom>
              <a:avLst/>
              <a:gdLst>
                <a:gd name="T0" fmla="*/ 0 w 430"/>
                <a:gd name="T1" fmla="*/ 44 h 87"/>
                <a:gd name="T2" fmla="*/ 33 w 430"/>
                <a:gd name="T3" fmla="*/ 44 h 87"/>
                <a:gd name="T4" fmla="*/ 51 w 430"/>
                <a:gd name="T5" fmla="*/ 0 h 87"/>
                <a:gd name="T6" fmla="*/ 69 w 430"/>
                <a:gd name="T7" fmla="*/ 44 h 87"/>
                <a:gd name="T8" fmla="*/ 88 w 430"/>
                <a:gd name="T9" fmla="*/ 87 h 87"/>
                <a:gd name="T10" fmla="*/ 106 w 430"/>
                <a:gd name="T11" fmla="*/ 44 h 87"/>
                <a:gd name="T12" fmla="*/ 124 w 430"/>
                <a:gd name="T13" fmla="*/ 0 h 87"/>
                <a:gd name="T14" fmla="*/ 143 w 430"/>
                <a:gd name="T15" fmla="*/ 44 h 87"/>
                <a:gd name="T16" fmla="*/ 161 w 430"/>
                <a:gd name="T17" fmla="*/ 87 h 87"/>
                <a:gd name="T18" fmla="*/ 180 w 430"/>
                <a:gd name="T19" fmla="*/ 44 h 87"/>
                <a:gd name="T20" fmla="*/ 198 w 430"/>
                <a:gd name="T21" fmla="*/ 0 h 87"/>
                <a:gd name="T22" fmla="*/ 216 w 430"/>
                <a:gd name="T23" fmla="*/ 44 h 87"/>
                <a:gd name="T24" fmla="*/ 235 w 430"/>
                <a:gd name="T25" fmla="*/ 87 h 87"/>
                <a:gd name="T26" fmla="*/ 253 w 430"/>
                <a:gd name="T27" fmla="*/ 44 h 87"/>
                <a:gd name="T28" fmla="*/ 272 w 430"/>
                <a:gd name="T29" fmla="*/ 0 h 87"/>
                <a:gd name="T30" fmla="*/ 290 w 430"/>
                <a:gd name="T31" fmla="*/ 44 h 87"/>
                <a:gd name="T32" fmla="*/ 308 w 430"/>
                <a:gd name="T33" fmla="*/ 87 h 87"/>
                <a:gd name="T34" fmla="*/ 327 w 430"/>
                <a:gd name="T35" fmla="*/ 44 h 87"/>
                <a:gd name="T36" fmla="*/ 345 w 430"/>
                <a:gd name="T37" fmla="*/ 0 h 87"/>
                <a:gd name="T38" fmla="*/ 364 w 430"/>
                <a:gd name="T39" fmla="*/ 44 h 87"/>
                <a:gd name="T40" fmla="*/ 382 w 430"/>
                <a:gd name="T41" fmla="*/ 87 h 87"/>
                <a:gd name="T42" fmla="*/ 400 w 430"/>
                <a:gd name="T43" fmla="*/ 44 h 87"/>
                <a:gd name="T44" fmla="*/ 430 w 430"/>
                <a:gd name="T4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44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3" y="19"/>
                    <a:pt x="41" y="0"/>
                    <a:pt x="51" y="0"/>
                  </a:cubicBezTo>
                  <a:cubicBezTo>
                    <a:pt x="61" y="0"/>
                    <a:pt x="69" y="19"/>
                    <a:pt x="69" y="44"/>
                  </a:cubicBezTo>
                  <a:cubicBezTo>
                    <a:pt x="69" y="68"/>
                    <a:pt x="78" y="87"/>
                    <a:pt x="88" y="87"/>
                  </a:cubicBezTo>
                  <a:cubicBezTo>
                    <a:pt x="98" y="87"/>
                    <a:pt x="106" y="68"/>
                    <a:pt x="106" y="44"/>
                  </a:cubicBezTo>
                  <a:cubicBezTo>
                    <a:pt x="106" y="19"/>
                    <a:pt x="114" y="0"/>
                    <a:pt x="124" y="0"/>
                  </a:cubicBezTo>
                  <a:cubicBezTo>
                    <a:pt x="135" y="0"/>
                    <a:pt x="143" y="19"/>
                    <a:pt x="143" y="44"/>
                  </a:cubicBezTo>
                  <a:cubicBezTo>
                    <a:pt x="143" y="68"/>
                    <a:pt x="151" y="87"/>
                    <a:pt x="161" y="87"/>
                  </a:cubicBezTo>
                  <a:cubicBezTo>
                    <a:pt x="171" y="87"/>
                    <a:pt x="180" y="68"/>
                    <a:pt x="180" y="44"/>
                  </a:cubicBezTo>
                  <a:cubicBezTo>
                    <a:pt x="180" y="19"/>
                    <a:pt x="188" y="0"/>
                    <a:pt x="198" y="0"/>
                  </a:cubicBezTo>
                  <a:cubicBezTo>
                    <a:pt x="208" y="0"/>
                    <a:pt x="216" y="19"/>
                    <a:pt x="216" y="44"/>
                  </a:cubicBezTo>
                  <a:cubicBezTo>
                    <a:pt x="216" y="68"/>
                    <a:pt x="225" y="87"/>
                    <a:pt x="235" y="87"/>
                  </a:cubicBezTo>
                  <a:cubicBezTo>
                    <a:pt x="245" y="87"/>
                    <a:pt x="253" y="68"/>
                    <a:pt x="253" y="44"/>
                  </a:cubicBezTo>
                  <a:cubicBezTo>
                    <a:pt x="253" y="19"/>
                    <a:pt x="261" y="0"/>
                    <a:pt x="272" y="0"/>
                  </a:cubicBezTo>
                  <a:cubicBezTo>
                    <a:pt x="282" y="0"/>
                    <a:pt x="290" y="19"/>
                    <a:pt x="290" y="44"/>
                  </a:cubicBezTo>
                  <a:cubicBezTo>
                    <a:pt x="290" y="68"/>
                    <a:pt x="298" y="87"/>
                    <a:pt x="308" y="87"/>
                  </a:cubicBezTo>
                  <a:cubicBezTo>
                    <a:pt x="319" y="87"/>
                    <a:pt x="327" y="68"/>
                    <a:pt x="327" y="44"/>
                  </a:cubicBezTo>
                  <a:cubicBezTo>
                    <a:pt x="327" y="19"/>
                    <a:pt x="335" y="0"/>
                    <a:pt x="345" y="0"/>
                  </a:cubicBezTo>
                  <a:cubicBezTo>
                    <a:pt x="355" y="0"/>
                    <a:pt x="364" y="19"/>
                    <a:pt x="364" y="44"/>
                  </a:cubicBezTo>
                  <a:cubicBezTo>
                    <a:pt x="364" y="68"/>
                    <a:pt x="372" y="87"/>
                    <a:pt x="382" y="87"/>
                  </a:cubicBezTo>
                  <a:cubicBezTo>
                    <a:pt x="392" y="87"/>
                    <a:pt x="400" y="68"/>
                    <a:pt x="400" y="44"/>
                  </a:cubicBezTo>
                  <a:cubicBezTo>
                    <a:pt x="430" y="44"/>
                    <a:pt x="430" y="44"/>
                    <a:pt x="430" y="4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8" name="Freeform 24"/>
            <p:cNvSpPr>
              <a:spLocks/>
            </p:cNvSpPr>
            <p:nvPr/>
          </p:nvSpPr>
          <p:spPr bwMode="auto">
            <a:xfrm>
              <a:off x="-74613" y="3452813"/>
              <a:ext cx="1192213" cy="241300"/>
            </a:xfrm>
            <a:custGeom>
              <a:avLst/>
              <a:gdLst>
                <a:gd name="T0" fmla="*/ 0 w 430"/>
                <a:gd name="T1" fmla="*/ 0 h 87"/>
                <a:gd name="T2" fmla="*/ 31 w 430"/>
                <a:gd name="T3" fmla="*/ 0 h 87"/>
                <a:gd name="T4" fmla="*/ 49 w 430"/>
                <a:gd name="T5" fmla="*/ 44 h 87"/>
                <a:gd name="T6" fmla="*/ 67 w 430"/>
                <a:gd name="T7" fmla="*/ 87 h 87"/>
                <a:gd name="T8" fmla="*/ 86 w 430"/>
                <a:gd name="T9" fmla="*/ 44 h 87"/>
                <a:gd name="T10" fmla="*/ 104 w 430"/>
                <a:gd name="T11" fmla="*/ 0 h 87"/>
                <a:gd name="T12" fmla="*/ 122 w 430"/>
                <a:gd name="T13" fmla="*/ 44 h 87"/>
                <a:gd name="T14" fmla="*/ 141 w 430"/>
                <a:gd name="T15" fmla="*/ 87 h 87"/>
                <a:gd name="T16" fmla="*/ 159 w 430"/>
                <a:gd name="T17" fmla="*/ 44 h 87"/>
                <a:gd name="T18" fmla="*/ 178 w 430"/>
                <a:gd name="T19" fmla="*/ 0 h 87"/>
                <a:gd name="T20" fmla="*/ 196 w 430"/>
                <a:gd name="T21" fmla="*/ 44 h 87"/>
                <a:gd name="T22" fmla="*/ 214 w 430"/>
                <a:gd name="T23" fmla="*/ 87 h 87"/>
                <a:gd name="T24" fmla="*/ 233 w 430"/>
                <a:gd name="T25" fmla="*/ 44 h 87"/>
                <a:gd name="T26" fmla="*/ 251 w 430"/>
                <a:gd name="T27" fmla="*/ 0 h 87"/>
                <a:gd name="T28" fmla="*/ 270 w 430"/>
                <a:gd name="T29" fmla="*/ 44 h 87"/>
                <a:gd name="T30" fmla="*/ 288 w 430"/>
                <a:gd name="T31" fmla="*/ 87 h 87"/>
                <a:gd name="T32" fmla="*/ 306 w 430"/>
                <a:gd name="T33" fmla="*/ 44 h 87"/>
                <a:gd name="T34" fmla="*/ 325 w 430"/>
                <a:gd name="T35" fmla="*/ 0 h 87"/>
                <a:gd name="T36" fmla="*/ 343 w 430"/>
                <a:gd name="T37" fmla="*/ 44 h 87"/>
                <a:gd name="T38" fmla="*/ 362 w 430"/>
                <a:gd name="T39" fmla="*/ 87 h 87"/>
                <a:gd name="T40" fmla="*/ 380 w 430"/>
                <a:gd name="T41" fmla="*/ 44 h 87"/>
                <a:gd name="T42" fmla="*/ 398 w 430"/>
                <a:gd name="T43" fmla="*/ 0 h 87"/>
                <a:gd name="T44" fmla="*/ 430 w 430"/>
                <a:gd name="T45" fmla="*/ 0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0"/>
                  </a:moveTo>
                  <a:cubicBezTo>
                    <a:pt x="31" y="0"/>
                    <a:pt x="31" y="0"/>
                    <a:pt x="31" y="0"/>
                  </a:cubicBezTo>
                  <a:cubicBezTo>
                    <a:pt x="41" y="0"/>
                    <a:pt x="49" y="19"/>
                    <a:pt x="49" y="44"/>
                  </a:cubicBezTo>
                  <a:cubicBezTo>
                    <a:pt x="49" y="68"/>
                    <a:pt x="57" y="87"/>
                    <a:pt x="67" y="87"/>
                  </a:cubicBezTo>
                  <a:cubicBezTo>
                    <a:pt x="77" y="87"/>
                    <a:pt x="86" y="68"/>
                    <a:pt x="86" y="44"/>
                  </a:cubicBezTo>
                  <a:cubicBezTo>
                    <a:pt x="86" y="19"/>
                    <a:pt x="94" y="0"/>
                    <a:pt x="104" y="0"/>
                  </a:cubicBezTo>
                  <a:cubicBezTo>
                    <a:pt x="114" y="0"/>
                    <a:pt x="122" y="19"/>
                    <a:pt x="122" y="44"/>
                  </a:cubicBezTo>
                  <a:cubicBezTo>
                    <a:pt x="122" y="68"/>
                    <a:pt x="131" y="87"/>
                    <a:pt x="141" y="87"/>
                  </a:cubicBezTo>
                  <a:cubicBezTo>
                    <a:pt x="151" y="87"/>
                    <a:pt x="159" y="68"/>
                    <a:pt x="159" y="44"/>
                  </a:cubicBezTo>
                  <a:cubicBezTo>
                    <a:pt x="159" y="19"/>
                    <a:pt x="167" y="0"/>
                    <a:pt x="178" y="0"/>
                  </a:cubicBezTo>
                  <a:cubicBezTo>
                    <a:pt x="188" y="0"/>
                    <a:pt x="196" y="19"/>
                    <a:pt x="196" y="44"/>
                  </a:cubicBezTo>
                  <a:cubicBezTo>
                    <a:pt x="196" y="68"/>
                    <a:pt x="204" y="87"/>
                    <a:pt x="214" y="87"/>
                  </a:cubicBezTo>
                  <a:cubicBezTo>
                    <a:pt x="225" y="87"/>
                    <a:pt x="233" y="68"/>
                    <a:pt x="233" y="44"/>
                  </a:cubicBezTo>
                  <a:cubicBezTo>
                    <a:pt x="233" y="19"/>
                    <a:pt x="241" y="0"/>
                    <a:pt x="251" y="0"/>
                  </a:cubicBezTo>
                  <a:cubicBezTo>
                    <a:pt x="261" y="0"/>
                    <a:pt x="270" y="19"/>
                    <a:pt x="270" y="44"/>
                  </a:cubicBezTo>
                  <a:cubicBezTo>
                    <a:pt x="270" y="68"/>
                    <a:pt x="278" y="87"/>
                    <a:pt x="288" y="87"/>
                  </a:cubicBezTo>
                  <a:cubicBezTo>
                    <a:pt x="298" y="87"/>
                    <a:pt x="306" y="68"/>
                    <a:pt x="306" y="44"/>
                  </a:cubicBezTo>
                  <a:cubicBezTo>
                    <a:pt x="306" y="19"/>
                    <a:pt x="315" y="0"/>
                    <a:pt x="325" y="0"/>
                  </a:cubicBezTo>
                  <a:cubicBezTo>
                    <a:pt x="335" y="0"/>
                    <a:pt x="343" y="19"/>
                    <a:pt x="343" y="44"/>
                  </a:cubicBezTo>
                  <a:cubicBezTo>
                    <a:pt x="343" y="68"/>
                    <a:pt x="351" y="87"/>
                    <a:pt x="362" y="87"/>
                  </a:cubicBezTo>
                  <a:cubicBezTo>
                    <a:pt x="372" y="87"/>
                    <a:pt x="380" y="68"/>
                    <a:pt x="380" y="44"/>
                  </a:cubicBezTo>
                  <a:cubicBezTo>
                    <a:pt x="380" y="19"/>
                    <a:pt x="388" y="0"/>
                    <a:pt x="398" y="0"/>
                  </a:cubicBezTo>
                  <a:cubicBezTo>
                    <a:pt x="430" y="0"/>
                    <a:pt x="430" y="0"/>
                    <a:pt x="430" y="0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9" name="Freeform 25"/>
            <p:cNvSpPr>
              <a:spLocks/>
            </p:cNvSpPr>
            <p:nvPr/>
          </p:nvSpPr>
          <p:spPr bwMode="auto">
            <a:xfrm>
              <a:off x="-74613" y="3452813"/>
              <a:ext cx="1192213" cy="241300"/>
            </a:xfrm>
            <a:custGeom>
              <a:avLst/>
              <a:gdLst>
                <a:gd name="T0" fmla="*/ 0 w 430"/>
                <a:gd name="T1" fmla="*/ 87 h 87"/>
                <a:gd name="T2" fmla="*/ 31 w 430"/>
                <a:gd name="T3" fmla="*/ 87 h 87"/>
                <a:gd name="T4" fmla="*/ 49 w 430"/>
                <a:gd name="T5" fmla="*/ 44 h 87"/>
                <a:gd name="T6" fmla="*/ 67 w 430"/>
                <a:gd name="T7" fmla="*/ 0 h 87"/>
                <a:gd name="T8" fmla="*/ 86 w 430"/>
                <a:gd name="T9" fmla="*/ 44 h 87"/>
                <a:gd name="T10" fmla="*/ 104 w 430"/>
                <a:gd name="T11" fmla="*/ 87 h 87"/>
                <a:gd name="T12" fmla="*/ 122 w 430"/>
                <a:gd name="T13" fmla="*/ 44 h 87"/>
                <a:gd name="T14" fmla="*/ 141 w 430"/>
                <a:gd name="T15" fmla="*/ 0 h 87"/>
                <a:gd name="T16" fmla="*/ 159 w 430"/>
                <a:gd name="T17" fmla="*/ 44 h 87"/>
                <a:gd name="T18" fmla="*/ 178 w 430"/>
                <a:gd name="T19" fmla="*/ 87 h 87"/>
                <a:gd name="T20" fmla="*/ 196 w 430"/>
                <a:gd name="T21" fmla="*/ 44 h 87"/>
                <a:gd name="T22" fmla="*/ 214 w 430"/>
                <a:gd name="T23" fmla="*/ 0 h 87"/>
                <a:gd name="T24" fmla="*/ 233 w 430"/>
                <a:gd name="T25" fmla="*/ 44 h 87"/>
                <a:gd name="T26" fmla="*/ 251 w 430"/>
                <a:gd name="T27" fmla="*/ 87 h 87"/>
                <a:gd name="T28" fmla="*/ 270 w 430"/>
                <a:gd name="T29" fmla="*/ 44 h 87"/>
                <a:gd name="T30" fmla="*/ 288 w 430"/>
                <a:gd name="T31" fmla="*/ 0 h 87"/>
                <a:gd name="T32" fmla="*/ 306 w 430"/>
                <a:gd name="T33" fmla="*/ 44 h 87"/>
                <a:gd name="T34" fmla="*/ 325 w 430"/>
                <a:gd name="T35" fmla="*/ 87 h 87"/>
                <a:gd name="T36" fmla="*/ 343 w 430"/>
                <a:gd name="T37" fmla="*/ 44 h 87"/>
                <a:gd name="T38" fmla="*/ 362 w 430"/>
                <a:gd name="T39" fmla="*/ 0 h 87"/>
                <a:gd name="T40" fmla="*/ 380 w 430"/>
                <a:gd name="T41" fmla="*/ 44 h 87"/>
                <a:gd name="T42" fmla="*/ 398 w 430"/>
                <a:gd name="T43" fmla="*/ 87 h 87"/>
                <a:gd name="T44" fmla="*/ 430 w 430"/>
                <a:gd name="T45" fmla="*/ 87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87"/>
                  </a:moveTo>
                  <a:cubicBezTo>
                    <a:pt x="31" y="87"/>
                    <a:pt x="31" y="87"/>
                    <a:pt x="31" y="87"/>
                  </a:cubicBezTo>
                  <a:cubicBezTo>
                    <a:pt x="41" y="87"/>
                    <a:pt x="49" y="68"/>
                    <a:pt x="49" y="44"/>
                  </a:cubicBezTo>
                  <a:cubicBezTo>
                    <a:pt x="49" y="19"/>
                    <a:pt x="57" y="0"/>
                    <a:pt x="67" y="0"/>
                  </a:cubicBezTo>
                  <a:cubicBezTo>
                    <a:pt x="77" y="0"/>
                    <a:pt x="86" y="19"/>
                    <a:pt x="86" y="44"/>
                  </a:cubicBezTo>
                  <a:cubicBezTo>
                    <a:pt x="86" y="68"/>
                    <a:pt x="94" y="87"/>
                    <a:pt x="104" y="87"/>
                  </a:cubicBezTo>
                  <a:cubicBezTo>
                    <a:pt x="114" y="87"/>
                    <a:pt x="122" y="68"/>
                    <a:pt x="122" y="44"/>
                  </a:cubicBezTo>
                  <a:cubicBezTo>
                    <a:pt x="122" y="19"/>
                    <a:pt x="131" y="0"/>
                    <a:pt x="141" y="0"/>
                  </a:cubicBezTo>
                  <a:cubicBezTo>
                    <a:pt x="151" y="0"/>
                    <a:pt x="159" y="19"/>
                    <a:pt x="159" y="44"/>
                  </a:cubicBezTo>
                  <a:cubicBezTo>
                    <a:pt x="159" y="68"/>
                    <a:pt x="167" y="87"/>
                    <a:pt x="178" y="87"/>
                  </a:cubicBezTo>
                  <a:cubicBezTo>
                    <a:pt x="188" y="87"/>
                    <a:pt x="196" y="68"/>
                    <a:pt x="196" y="44"/>
                  </a:cubicBezTo>
                  <a:cubicBezTo>
                    <a:pt x="196" y="19"/>
                    <a:pt x="204" y="0"/>
                    <a:pt x="214" y="0"/>
                  </a:cubicBezTo>
                  <a:cubicBezTo>
                    <a:pt x="225" y="0"/>
                    <a:pt x="233" y="19"/>
                    <a:pt x="233" y="44"/>
                  </a:cubicBezTo>
                  <a:cubicBezTo>
                    <a:pt x="233" y="68"/>
                    <a:pt x="241" y="87"/>
                    <a:pt x="251" y="87"/>
                  </a:cubicBezTo>
                  <a:cubicBezTo>
                    <a:pt x="261" y="87"/>
                    <a:pt x="270" y="68"/>
                    <a:pt x="270" y="44"/>
                  </a:cubicBezTo>
                  <a:cubicBezTo>
                    <a:pt x="270" y="19"/>
                    <a:pt x="278" y="0"/>
                    <a:pt x="288" y="0"/>
                  </a:cubicBezTo>
                  <a:cubicBezTo>
                    <a:pt x="298" y="0"/>
                    <a:pt x="306" y="19"/>
                    <a:pt x="306" y="44"/>
                  </a:cubicBezTo>
                  <a:cubicBezTo>
                    <a:pt x="306" y="68"/>
                    <a:pt x="315" y="87"/>
                    <a:pt x="325" y="87"/>
                  </a:cubicBezTo>
                  <a:cubicBezTo>
                    <a:pt x="335" y="87"/>
                    <a:pt x="343" y="68"/>
                    <a:pt x="343" y="44"/>
                  </a:cubicBezTo>
                  <a:cubicBezTo>
                    <a:pt x="343" y="19"/>
                    <a:pt x="351" y="0"/>
                    <a:pt x="362" y="0"/>
                  </a:cubicBezTo>
                  <a:cubicBezTo>
                    <a:pt x="372" y="0"/>
                    <a:pt x="380" y="19"/>
                    <a:pt x="380" y="44"/>
                  </a:cubicBezTo>
                  <a:cubicBezTo>
                    <a:pt x="380" y="68"/>
                    <a:pt x="388" y="87"/>
                    <a:pt x="398" y="87"/>
                  </a:cubicBezTo>
                  <a:cubicBezTo>
                    <a:pt x="430" y="87"/>
                    <a:pt x="430" y="87"/>
                    <a:pt x="430" y="87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auto">
            <a:xfrm>
              <a:off x="-74613" y="3452813"/>
              <a:ext cx="1192213" cy="241300"/>
            </a:xfrm>
            <a:custGeom>
              <a:avLst/>
              <a:gdLst>
                <a:gd name="T0" fmla="*/ 0 w 430"/>
                <a:gd name="T1" fmla="*/ 44 h 87"/>
                <a:gd name="T2" fmla="*/ 33 w 430"/>
                <a:gd name="T3" fmla="*/ 44 h 87"/>
                <a:gd name="T4" fmla="*/ 51 w 430"/>
                <a:gd name="T5" fmla="*/ 0 h 87"/>
                <a:gd name="T6" fmla="*/ 69 w 430"/>
                <a:gd name="T7" fmla="*/ 44 h 87"/>
                <a:gd name="T8" fmla="*/ 88 w 430"/>
                <a:gd name="T9" fmla="*/ 87 h 87"/>
                <a:gd name="T10" fmla="*/ 106 w 430"/>
                <a:gd name="T11" fmla="*/ 44 h 87"/>
                <a:gd name="T12" fmla="*/ 124 w 430"/>
                <a:gd name="T13" fmla="*/ 0 h 87"/>
                <a:gd name="T14" fmla="*/ 143 w 430"/>
                <a:gd name="T15" fmla="*/ 44 h 87"/>
                <a:gd name="T16" fmla="*/ 161 w 430"/>
                <a:gd name="T17" fmla="*/ 87 h 87"/>
                <a:gd name="T18" fmla="*/ 180 w 430"/>
                <a:gd name="T19" fmla="*/ 44 h 87"/>
                <a:gd name="T20" fmla="*/ 198 w 430"/>
                <a:gd name="T21" fmla="*/ 0 h 87"/>
                <a:gd name="T22" fmla="*/ 216 w 430"/>
                <a:gd name="T23" fmla="*/ 44 h 87"/>
                <a:gd name="T24" fmla="*/ 235 w 430"/>
                <a:gd name="T25" fmla="*/ 87 h 87"/>
                <a:gd name="T26" fmla="*/ 253 w 430"/>
                <a:gd name="T27" fmla="*/ 44 h 87"/>
                <a:gd name="T28" fmla="*/ 272 w 430"/>
                <a:gd name="T29" fmla="*/ 0 h 87"/>
                <a:gd name="T30" fmla="*/ 290 w 430"/>
                <a:gd name="T31" fmla="*/ 44 h 87"/>
                <a:gd name="T32" fmla="*/ 308 w 430"/>
                <a:gd name="T33" fmla="*/ 87 h 87"/>
                <a:gd name="T34" fmla="*/ 327 w 430"/>
                <a:gd name="T35" fmla="*/ 44 h 87"/>
                <a:gd name="T36" fmla="*/ 345 w 430"/>
                <a:gd name="T37" fmla="*/ 0 h 87"/>
                <a:gd name="T38" fmla="*/ 364 w 430"/>
                <a:gd name="T39" fmla="*/ 44 h 87"/>
                <a:gd name="T40" fmla="*/ 382 w 430"/>
                <a:gd name="T41" fmla="*/ 87 h 87"/>
                <a:gd name="T42" fmla="*/ 400 w 430"/>
                <a:gd name="T43" fmla="*/ 44 h 87"/>
                <a:gd name="T44" fmla="*/ 430 w 430"/>
                <a:gd name="T45" fmla="*/ 44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30" h="87">
                  <a:moveTo>
                    <a:pt x="0" y="44"/>
                  </a:moveTo>
                  <a:cubicBezTo>
                    <a:pt x="33" y="44"/>
                    <a:pt x="33" y="44"/>
                    <a:pt x="33" y="44"/>
                  </a:cubicBezTo>
                  <a:cubicBezTo>
                    <a:pt x="33" y="19"/>
                    <a:pt x="41" y="0"/>
                    <a:pt x="51" y="0"/>
                  </a:cubicBezTo>
                  <a:cubicBezTo>
                    <a:pt x="61" y="0"/>
                    <a:pt x="69" y="19"/>
                    <a:pt x="69" y="44"/>
                  </a:cubicBezTo>
                  <a:cubicBezTo>
                    <a:pt x="69" y="68"/>
                    <a:pt x="78" y="87"/>
                    <a:pt x="88" y="87"/>
                  </a:cubicBezTo>
                  <a:cubicBezTo>
                    <a:pt x="98" y="87"/>
                    <a:pt x="106" y="68"/>
                    <a:pt x="106" y="44"/>
                  </a:cubicBezTo>
                  <a:cubicBezTo>
                    <a:pt x="106" y="19"/>
                    <a:pt x="114" y="0"/>
                    <a:pt x="124" y="0"/>
                  </a:cubicBezTo>
                  <a:cubicBezTo>
                    <a:pt x="135" y="0"/>
                    <a:pt x="143" y="19"/>
                    <a:pt x="143" y="44"/>
                  </a:cubicBezTo>
                  <a:cubicBezTo>
                    <a:pt x="143" y="68"/>
                    <a:pt x="151" y="87"/>
                    <a:pt x="161" y="87"/>
                  </a:cubicBezTo>
                  <a:cubicBezTo>
                    <a:pt x="171" y="87"/>
                    <a:pt x="180" y="68"/>
                    <a:pt x="180" y="44"/>
                  </a:cubicBezTo>
                  <a:cubicBezTo>
                    <a:pt x="180" y="19"/>
                    <a:pt x="188" y="0"/>
                    <a:pt x="198" y="0"/>
                  </a:cubicBezTo>
                  <a:cubicBezTo>
                    <a:pt x="208" y="0"/>
                    <a:pt x="216" y="19"/>
                    <a:pt x="216" y="44"/>
                  </a:cubicBezTo>
                  <a:cubicBezTo>
                    <a:pt x="216" y="68"/>
                    <a:pt x="225" y="87"/>
                    <a:pt x="235" y="87"/>
                  </a:cubicBezTo>
                  <a:cubicBezTo>
                    <a:pt x="245" y="87"/>
                    <a:pt x="253" y="68"/>
                    <a:pt x="253" y="44"/>
                  </a:cubicBezTo>
                  <a:cubicBezTo>
                    <a:pt x="253" y="19"/>
                    <a:pt x="261" y="0"/>
                    <a:pt x="272" y="0"/>
                  </a:cubicBezTo>
                  <a:cubicBezTo>
                    <a:pt x="282" y="0"/>
                    <a:pt x="290" y="19"/>
                    <a:pt x="290" y="44"/>
                  </a:cubicBezTo>
                  <a:cubicBezTo>
                    <a:pt x="290" y="68"/>
                    <a:pt x="298" y="87"/>
                    <a:pt x="308" y="87"/>
                  </a:cubicBezTo>
                  <a:cubicBezTo>
                    <a:pt x="319" y="87"/>
                    <a:pt x="327" y="68"/>
                    <a:pt x="327" y="44"/>
                  </a:cubicBezTo>
                  <a:cubicBezTo>
                    <a:pt x="327" y="19"/>
                    <a:pt x="335" y="0"/>
                    <a:pt x="345" y="0"/>
                  </a:cubicBezTo>
                  <a:cubicBezTo>
                    <a:pt x="355" y="0"/>
                    <a:pt x="364" y="19"/>
                    <a:pt x="364" y="44"/>
                  </a:cubicBezTo>
                  <a:cubicBezTo>
                    <a:pt x="364" y="68"/>
                    <a:pt x="372" y="87"/>
                    <a:pt x="382" y="87"/>
                  </a:cubicBezTo>
                  <a:cubicBezTo>
                    <a:pt x="392" y="87"/>
                    <a:pt x="400" y="68"/>
                    <a:pt x="400" y="44"/>
                  </a:cubicBezTo>
                  <a:cubicBezTo>
                    <a:pt x="430" y="44"/>
                    <a:pt x="430" y="44"/>
                    <a:pt x="430" y="44"/>
                  </a:cubicBez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1" name="Freeform 27"/>
            <p:cNvSpPr>
              <a:spLocks/>
            </p:cNvSpPr>
            <p:nvPr/>
          </p:nvSpPr>
          <p:spPr bwMode="auto">
            <a:xfrm>
              <a:off x="628873" y="2589739"/>
              <a:ext cx="241077" cy="174625"/>
            </a:xfrm>
            <a:custGeom>
              <a:avLst/>
              <a:gdLst>
                <a:gd name="T0" fmla="*/ 23 w 119"/>
                <a:gd name="T1" fmla="*/ 101 h 110"/>
                <a:gd name="T2" fmla="*/ 0 w 119"/>
                <a:gd name="T3" fmla="*/ 46 h 110"/>
                <a:gd name="T4" fmla="*/ 39 w 119"/>
                <a:gd name="T5" fmla="*/ 0 h 110"/>
                <a:gd name="T6" fmla="*/ 97 w 119"/>
                <a:gd name="T7" fmla="*/ 9 h 110"/>
                <a:gd name="T8" fmla="*/ 119 w 119"/>
                <a:gd name="T9" fmla="*/ 65 h 110"/>
                <a:gd name="T10" fmla="*/ 81 w 119"/>
                <a:gd name="T11" fmla="*/ 110 h 110"/>
                <a:gd name="T12" fmla="*/ 23 w 119"/>
                <a:gd name="T13" fmla="*/ 101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10">
                  <a:moveTo>
                    <a:pt x="23" y="101"/>
                  </a:moveTo>
                  <a:lnTo>
                    <a:pt x="0" y="46"/>
                  </a:lnTo>
                  <a:lnTo>
                    <a:pt x="39" y="0"/>
                  </a:lnTo>
                  <a:lnTo>
                    <a:pt x="97" y="9"/>
                  </a:lnTo>
                  <a:lnTo>
                    <a:pt x="119" y="65"/>
                  </a:lnTo>
                  <a:lnTo>
                    <a:pt x="81" y="110"/>
                  </a:lnTo>
                  <a:lnTo>
                    <a:pt x="23" y="101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2" name="Freeform 28"/>
            <p:cNvSpPr>
              <a:spLocks/>
            </p:cNvSpPr>
            <p:nvPr/>
          </p:nvSpPr>
          <p:spPr bwMode="auto">
            <a:xfrm>
              <a:off x="556865" y="2758133"/>
              <a:ext cx="288031" cy="275576"/>
            </a:xfrm>
            <a:custGeom>
              <a:avLst/>
              <a:gdLst>
                <a:gd name="T0" fmla="*/ 16 w 118"/>
                <a:gd name="T1" fmla="*/ 177 h 185"/>
                <a:gd name="T2" fmla="*/ 0 w 118"/>
                <a:gd name="T3" fmla="*/ 84 h 185"/>
                <a:gd name="T4" fmla="*/ 44 w 118"/>
                <a:gd name="T5" fmla="*/ 0 h 185"/>
                <a:gd name="T6" fmla="*/ 102 w 118"/>
                <a:gd name="T7" fmla="*/ 9 h 185"/>
                <a:gd name="T8" fmla="*/ 118 w 118"/>
                <a:gd name="T9" fmla="*/ 102 h 185"/>
                <a:gd name="T10" fmla="*/ 74 w 118"/>
                <a:gd name="T11" fmla="*/ 185 h 185"/>
                <a:gd name="T12" fmla="*/ 16 w 118"/>
                <a:gd name="T13" fmla="*/ 177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8" h="185">
                  <a:moveTo>
                    <a:pt x="16" y="177"/>
                  </a:moveTo>
                  <a:lnTo>
                    <a:pt x="0" y="84"/>
                  </a:lnTo>
                  <a:lnTo>
                    <a:pt x="44" y="0"/>
                  </a:lnTo>
                  <a:lnTo>
                    <a:pt x="102" y="9"/>
                  </a:lnTo>
                  <a:lnTo>
                    <a:pt x="118" y="102"/>
                  </a:lnTo>
                  <a:lnTo>
                    <a:pt x="74" y="185"/>
                  </a:lnTo>
                  <a:lnTo>
                    <a:pt x="16" y="177"/>
                  </a:lnTo>
                  <a:close/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3" name="Freeform 29"/>
            <p:cNvSpPr>
              <a:spLocks/>
            </p:cNvSpPr>
            <p:nvPr/>
          </p:nvSpPr>
          <p:spPr bwMode="auto">
            <a:xfrm>
              <a:off x="590550" y="3078163"/>
              <a:ext cx="68263" cy="377825"/>
            </a:xfrm>
            <a:custGeom>
              <a:avLst/>
              <a:gdLst>
                <a:gd name="T0" fmla="*/ 43 w 43"/>
                <a:gd name="T1" fmla="*/ 238 h 238"/>
                <a:gd name="T2" fmla="*/ 9 w 43"/>
                <a:gd name="T3" fmla="*/ 180 h 238"/>
                <a:gd name="T4" fmla="*/ 35 w 43"/>
                <a:gd name="T5" fmla="*/ 119 h 238"/>
                <a:gd name="T6" fmla="*/ 0 w 43"/>
                <a:gd name="T7" fmla="*/ 63 h 238"/>
                <a:gd name="T8" fmla="*/ 24 w 43"/>
                <a:gd name="T9" fmla="*/ 0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3" h="238">
                  <a:moveTo>
                    <a:pt x="43" y="238"/>
                  </a:moveTo>
                  <a:lnTo>
                    <a:pt x="9" y="180"/>
                  </a:lnTo>
                  <a:lnTo>
                    <a:pt x="35" y="119"/>
                  </a:lnTo>
                  <a:lnTo>
                    <a:pt x="0" y="63"/>
                  </a:lnTo>
                  <a:lnTo>
                    <a:pt x="24" y="0"/>
                  </a:lnTo>
                </a:path>
              </a:pathLst>
            </a:cu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4" name="Line 31"/>
            <p:cNvSpPr>
              <a:spLocks noChangeShapeType="1"/>
            </p:cNvSpPr>
            <p:nvPr/>
          </p:nvSpPr>
          <p:spPr bwMode="auto">
            <a:xfrm flipH="1">
              <a:off x="520700" y="3178175"/>
              <a:ext cx="69850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25" name="Line 32"/>
            <p:cNvSpPr>
              <a:spLocks noChangeShapeType="1"/>
            </p:cNvSpPr>
            <p:nvPr/>
          </p:nvSpPr>
          <p:spPr bwMode="auto">
            <a:xfrm flipH="1">
              <a:off x="844549" y="2913859"/>
              <a:ext cx="68263" cy="0"/>
            </a:xfrm>
            <a:prstGeom prst="line">
              <a:avLst/>
            </a:prstGeom>
            <a:noFill/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</p:grpSp>
      <p:sp>
        <p:nvSpPr>
          <p:cNvPr id="26" name="Oval 30"/>
          <p:cNvSpPr>
            <a:spLocks noChangeArrowheads="1"/>
          </p:cNvSpPr>
          <p:nvPr/>
        </p:nvSpPr>
        <p:spPr bwMode="auto">
          <a:xfrm>
            <a:off x="5501149" y="5684306"/>
            <a:ext cx="111125" cy="111125"/>
          </a:xfrm>
          <a:prstGeom prst="ellipse">
            <a:avLst/>
          </a:prstGeom>
          <a:solidFill>
            <a:srgbClr val="ECF4D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  <p:sp>
        <p:nvSpPr>
          <p:cNvPr id="27" name="テキスト ボックス 26"/>
          <p:cNvSpPr txBox="1"/>
          <p:nvPr/>
        </p:nvSpPr>
        <p:spPr>
          <a:xfrm>
            <a:off x="4666916" y="4771502"/>
            <a:ext cx="1176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コラーゲン分子</a:t>
            </a:r>
            <a:endParaRPr kumimoji="1" lang="ja-JP" altLang="en-US" sz="12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4805043" y="6349030"/>
            <a:ext cx="11769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1200" dirty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コラーゲン分子</a:t>
            </a:r>
            <a:endParaRPr kumimoji="1" lang="ja-JP" altLang="en-US" sz="1200" dirty="0" smtClean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097046" y="5739062"/>
            <a:ext cx="3738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HO</a:t>
            </a:r>
            <a:endParaRPr kumimoji="1" lang="ja-JP" altLang="en-US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Arial" pitchFamily="34" charset="0"/>
            </a:endParaRPr>
          </a:p>
        </p:txBody>
      </p:sp>
      <p:sp>
        <p:nvSpPr>
          <p:cNvPr id="30" name="テキスト ボックス 29"/>
          <p:cNvSpPr txBox="1"/>
          <p:nvPr/>
        </p:nvSpPr>
        <p:spPr>
          <a:xfrm rot="3386260">
            <a:off x="5637474" y="5549690"/>
            <a:ext cx="5130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OH</a:t>
            </a:r>
            <a:endParaRPr kumimoji="1" lang="ja-JP" altLang="en-US" sz="1200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Arial" pitchFamily="34" charset="0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5407242" y="5597192"/>
            <a:ext cx="3321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12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N</a:t>
            </a:r>
            <a:r>
              <a:rPr lang="en-US" altLang="ja-JP" sz="1200" baseline="300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rPr>
              <a:t>+</a:t>
            </a:r>
            <a:endParaRPr kumimoji="1" lang="ja-JP" altLang="en-US" sz="1200" baseline="30000" dirty="0" smtClean="0">
              <a:latin typeface="HGPｺﾞｼｯｸE" panose="020B0900000000000000" pitchFamily="50" charset="-128"/>
              <a:ea typeface="HGPｺﾞｼｯｸE" panose="020B0900000000000000" pitchFamily="50" charset="-128"/>
              <a:cs typeface="Arial" pitchFamily="34" charset="0"/>
            </a:endParaRPr>
          </a:p>
        </p:txBody>
      </p:sp>
      <p:cxnSp>
        <p:nvCxnSpPr>
          <p:cNvPr id="32" name="直線コネクタ 31"/>
          <p:cNvCxnSpPr/>
          <p:nvPr/>
        </p:nvCxnSpPr>
        <p:spPr>
          <a:xfrm rot="240000" flipH="1" flipV="1">
            <a:off x="5574686" y="5485940"/>
            <a:ext cx="108000" cy="4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 rot="4320000" flipH="1" flipV="1">
            <a:off x="5432019" y="5633503"/>
            <a:ext cx="108000" cy="4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 rot="7740000" flipH="1" flipV="1">
            <a:off x="5612048" y="5658887"/>
            <a:ext cx="108000" cy="45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8712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テキスト ボックス 134"/>
          <p:cNvSpPr txBox="1"/>
          <p:nvPr/>
        </p:nvSpPr>
        <p:spPr>
          <a:xfrm>
            <a:off x="183620" y="5860804"/>
            <a:ext cx="58400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ＹＡＭ：若い人の平均を</a:t>
            </a:r>
            <a:r>
              <a:rPr kumimoji="1" lang="en-US" altLang="ja-JP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100</a:t>
            </a:r>
            <a:r>
              <a:rPr kumimoji="1" lang="ja-JP" altLang="en-US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rPr>
              <a:t>％とした時、それと比較した骨密度の割合</a:t>
            </a:r>
            <a:endParaRPr kumimoji="1" lang="ja-JP" altLang="en-US" sz="1400" dirty="0">
              <a:latin typeface="HG創英角ｺﾞｼｯｸUB" panose="020B0909000000000000" pitchFamily="49" charset="-128"/>
              <a:ea typeface="HG創英角ｺﾞｼｯｸUB" panose="020B0909000000000000" pitchFamily="49" charset="-128"/>
            </a:endParaRPr>
          </a:p>
        </p:txBody>
      </p:sp>
      <p:grpSp>
        <p:nvGrpSpPr>
          <p:cNvPr id="144" name="グループ化 143"/>
          <p:cNvGrpSpPr/>
          <p:nvPr/>
        </p:nvGrpSpPr>
        <p:grpSpPr>
          <a:xfrm>
            <a:off x="129296" y="143289"/>
            <a:ext cx="7064317" cy="5640347"/>
            <a:chOff x="544946" y="143289"/>
            <a:chExt cx="7064317" cy="5640347"/>
          </a:xfrm>
        </p:grpSpPr>
        <p:grpSp>
          <p:nvGrpSpPr>
            <p:cNvPr id="2" name="グループ化 1"/>
            <p:cNvGrpSpPr/>
            <p:nvPr/>
          </p:nvGrpSpPr>
          <p:grpSpPr>
            <a:xfrm>
              <a:off x="4778734" y="3750829"/>
              <a:ext cx="567492" cy="1482725"/>
              <a:chOff x="5402188" y="2397125"/>
              <a:chExt cx="567492" cy="1482725"/>
            </a:xfrm>
          </p:grpSpPr>
          <p:sp>
            <p:nvSpPr>
              <p:cNvPr id="3" name="フリーフォーム 2"/>
              <p:cNvSpPr/>
              <p:nvPr/>
            </p:nvSpPr>
            <p:spPr>
              <a:xfrm>
                <a:off x="5410200" y="2397125"/>
                <a:ext cx="520700" cy="1482725"/>
              </a:xfrm>
              <a:custGeom>
                <a:avLst/>
                <a:gdLst>
                  <a:gd name="connsiteX0" fmla="*/ 520700 w 520700"/>
                  <a:gd name="connsiteY0" fmla="*/ 0 h 1482725"/>
                  <a:gd name="connsiteX1" fmla="*/ 517525 w 520700"/>
                  <a:gd name="connsiteY1" fmla="*/ 590550 h 1482725"/>
                  <a:gd name="connsiteX2" fmla="*/ 495300 w 520700"/>
                  <a:gd name="connsiteY2" fmla="*/ 752475 h 1482725"/>
                  <a:gd name="connsiteX3" fmla="*/ 485775 w 520700"/>
                  <a:gd name="connsiteY3" fmla="*/ 768350 h 1482725"/>
                  <a:gd name="connsiteX4" fmla="*/ 492125 w 520700"/>
                  <a:gd name="connsiteY4" fmla="*/ 882650 h 1482725"/>
                  <a:gd name="connsiteX5" fmla="*/ 495300 w 520700"/>
                  <a:gd name="connsiteY5" fmla="*/ 914400 h 1482725"/>
                  <a:gd name="connsiteX6" fmla="*/ 492125 w 520700"/>
                  <a:gd name="connsiteY6" fmla="*/ 984250 h 1482725"/>
                  <a:gd name="connsiteX7" fmla="*/ 508000 w 520700"/>
                  <a:gd name="connsiteY7" fmla="*/ 1057275 h 1482725"/>
                  <a:gd name="connsiteX8" fmla="*/ 473075 w 520700"/>
                  <a:gd name="connsiteY8" fmla="*/ 1133475 h 1482725"/>
                  <a:gd name="connsiteX9" fmla="*/ 466725 w 520700"/>
                  <a:gd name="connsiteY9" fmla="*/ 1219200 h 1482725"/>
                  <a:gd name="connsiteX10" fmla="*/ 450850 w 520700"/>
                  <a:gd name="connsiteY10" fmla="*/ 1450975 h 1482725"/>
                  <a:gd name="connsiteX11" fmla="*/ 441325 w 520700"/>
                  <a:gd name="connsiteY11" fmla="*/ 1482725 h 1482725"/>
                  <a:gd name="connsiteX12" fmla="*/ 0 w 520700"/>
                  <a:gd name="connsiteY12" fmla="*/ 1412875 h 1482725"/>
                  <a:gd name="connsiteX13" fmla="*/ 41275 w 520700"/>
                  <a:gd name="connsiteY13" fmla="*/ 1216025 h 1482725"/>
                  <a:gd name="connsiteX14" fmla="*/ 63500 w 520700"/>
                  <a:gd name="connsiteY14" fmla="*/ 1054100 h 1482725"/>
                  <a:gd name="connsiteX15" fmla="*/ 76200 w 520700"/>
                  <a:gd name="connsiteY15" fmla="*/ 882650 h 1482725"/>
                  <a:gd name="connsiteX16" fmla="*/ 76200 w 520700"/>
                  <a:gd name="connsiteY16" fmla="*/ 831850 h 1482725"/>
                  <a:gd name="connsiteX17" fmla="*/ 92075 w 520700"/>
                  <a:gd name="connsiteY17" fmla="*/ 727075 h 1482725"/>
                  <a:gd name="connsiteX18" fmla="*/ 85725 w 520700"/>
                  <a:gd name="connsiteY18" fmla="*/ 593725 h 1482725"/>
                  <a:gd name="connsiteX19" fmla="*/ 73025 w 520700"/>
                  <a:gd name="connsiteY19" fmla="*/ 561975 h 1482725"/>
                  <a:gd name="connsiteX20" fmla="*/ 92075 w 520700"/>
                  <a:gd name="connsiteY20" fmla="*/ 469900 h 1482725"/>
                  <a:gd name="connsiteX21" fmla="*/ 107950 w 520700"/>
                  <a:gd name="connsiteY21" fmla="*/ 234950 h 1482725"/>
                  <a:gd name="connsiteX22" fmla="*/ 117475 w 520700"/>
                  <a:gd name="connsiteY22" fmla="*/ 3175 h 148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0700" h="1482725">
                    <a:moveTo>
                      <a:pt x="520700" y="0"/>
                    </a:moveTo>
                    <a:cubicBezTo>
                      <a:pt x="519642" y="196850"/>
                      <a:pt x="518583" y="393700"/>
                      <a:pt x="517525" y="590550"/>
                    </a:cubicBezTo>
                    <a:lnTo>
                      <a:pt x="495300" y="752475"/>
                    </a:lnTo>
                    <a:lnTo>
                      <a:pt x="485775" y="768350"/>
                    </a:lnTo>
                    <a:lnTo>
                      <a:pt x="492125" y="882650"/>
                    </a:lnTo>
                    <a:lnTo>
                      <a:pt x="495300" y="914400"/>
                    </a:lnTo>
                    <a:lnTo>
                      <a:pt x="492125" y="984250"/>
                    </a:lnTo>
                    <a:lnTo>
                      <a:pt x="508000" y="1057275"/>
                    </a:lnTo>
                    <a:lnTo>
                      <a:pt x="473075" y="1133475"/>
                    </a:lnTo>
                    <a:lnTo>
                      <a:pt x="466725" y="1219200"/>
                    </a:lnTo>
                    <a:lnTo>
                      <a:pt x="450850" y="1450975"/>
                    </a:lnTo>
                    <a:lnTo>
                      <a:pt x="441325" y="1482725"/>
                    </a:lnTo>
                    <a:lnTo>
                      <a:pt x="0" y="1412875"/>
                    </a:lnTo>
                    <a:lnTo>
                      <a:pt x="41275" y="1216025"/>
                    </a:lnTo>
                    <a:lnTo>
                      <a:pt x="63500" y="1054100"/>
                    </a:lnTo>
                    <a:lnTo>
                      <a:pt x="76200" y="882650"/>
                    </a:lnTo>
                    <a:lnTo>
                      <a:pt x="76200" y="831850"/>
                    </a:lnTo>
                    <a:lnTo>
                      <a:pt x="92075" y="727075"/>
                    </a:lnTo>
                    <a:lnTo>
                      <a:pt x="85725" y="593725"/>
                    </a:lnTo>
                    <a:lnTo>
                      <a:pt x="73025" y="561975"/>
                    </a:lnTo>
                    <a:lnTo>
                      <a:pt x="92075" y="469900"/>
                    </a:lnTo>
                    <a:lnTo>
                      <a:pt x="107950" y="234950"/>
                    </a:lnTo>
                    <a:lnTo>
                      <a:pt x="117475" y="3175"/>
                    </a:lnTo>
                  </a:path>
                </a:pathLst>
              </a:custGeom>
              <a:gradFill>
                <a:gsLst>
                  <a:gs pos="0">
                    <a:srgbClr val="9FA0A0"/>
                  </a:gs>
                  <a:gs pos="80000">
                    <a:srgbClr val="868686"/>
                  </a:gs>
                  <a:gs pos="33000">
                    <a:srgbClr val="BFC0C0"/>
                  </a:gs>
                  <a:gs pos="100000">
                    <a:srgbClr val="B5B5B6"/>
                  </a:gs>
                </a:gsLst>
                <a:lin ang="0" scaled="1"/>
              </a:gradFill>
              <a:ln w="63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" name="フリーフォーム 3"/>
              <p:cNvSpPr/>
              <p:nvPr/>
            </p:nvSpPr>
            <p:spPr>
              <a:xfrm>
                <a:off x="5476874" y="2943225"/>
                <a:ext cx="447675" cy="333375"/>
              </a:xfrm>
              <a:custGeom>
                <a:avLst/>
                <a:gdLst>
                  <a:gd name="connsiteX0" fmla="*/ 19050 w 433388"/>
                  <a:gd name="connsiteY0" fmla="*/ 52388 h 333375"/>
                  <a:gd name="connsiteX1" fmla="*/ 0 w 433388"/>
                  <a:gd name="connsiteY1" fmla="*/ 138113 h 333375"/>
                  <a:gd name="connsiteX2" fmla="*/ 0 w 433388"/>
                  <a:gd name="connsiteY2" fmla="*/ 252413 h 333375"/>
                  <a:gd name="connsiteX3" fmla="*/ 14288 w 433388"/>
                  <a:gd name="connsiteY3" fmla="*/ 309563 h 333375"/>
                  <a:gd name="connsiteX4" fmla="*/ 147638 w 433388"/>
                  <a:gd name="connsiteY4" fmla="*/ 333375 h 333375"/>
                  <a:gd name="connsiteX5" fmla="*/ 414338 w 433388"/>
                  <a:gd name="connsiteY5" fmla="*/ 300038 h 333375"/>
                  <a:gd name="connsiteX6" fmla="*/ 428625 w 433388"/>
                  <a:gd name="connsiteY6" fmla="*/ 138113 h 333375"/>
                  <a:gd name="connsiteX7" fmla="*/ 433388 w 433388"/>
                  <a:gd name="connsiteY7" fmla="*/ 14288 h 333375"/>
                  <a:gd name="connsiteX8" fmla="*/ 247650 w 433388"/>
                  <a:gd name="connsiteY8" fmla="*/ 0 h 333375"/>
                  <a:gd name="connsiteX9" fmla="*/ 47625 w 433388"/>
                  <a:gd name="connsiteY9" fmla="*/ 4763 h 333375"/>
                  <a:gd name="connsiteX10" fmla="*/ 19050 w 433388"/>
                  <a:gd name="connsiteY10" fmla="*/ 52388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8" h="333375">
                    <a:moveTo>
                      <a:pt x="19050" y="52388"/>
                    </a:moveTo>
                    <a:lnTo>
                      <a:pt x="0" y="138113"/>
                    </a:lnTo>
                    <a:lnTo>
                      <a:pt x="0" y="252413"/>
                    </a:lnTo>
                    <a:lnTo>
                      <a:pt x="14288" y="309563"/>
                    </a:lnTo>
                    <a:lnTo>
                      <a:pt x="147638" y="333375"/>
                    </a:lnTo>
                    <a:lnTo>
                      <a:pt x="414338" y="300038"/>
                    </a:lnTo>
                    <a:lnTo>
                      <a:pt x="428625" y="138113"/>
                    </a:lnTo>
                    <a:lnTo>
                      <a:pt x="433388" y="14288"/>
                    </a:lnTo>
                    <a:lnTo>
                      <a:pt x="247650" y="0"/>
                    </a:lnTo>
                    <a:lnTo>
                      <a:pt x="47625" y="4763"/>
                    </a:lnTo>
                    <a:lnTo>
                      <a:pt x="19050" y="52388"/>
                    </a:lnTo>
                    <a:close/>
                  </a:path>
                </a:pathLst>
              </a:custGeom>
              <a:gradFill>
                <a:gsLst>
                  <a:gs pos="0">
                    <a:srgbClr val="D2C6C2"/>
                  </a:gs>
                  <a:gs pos="46255">
                    <a:srgbClr val="DFDEDD"/>
                  </a:gs>
                  <a:gs pos="71273">
                    <a:srgbClr val="EFE1DD"/>
                  </a:gs>
                  <a:gs pos="23800">
                    <a:srgbClr val="CB5839">
                      <a:lumMod val="53000"/>
                      <a:lumOff val="47000"/>
                    </a:srgbClr>
                  </a:gs>
                  <a:gs pos="100000">
                    <a:srgbClr val="D3C4C1"/>
                  </a:gs>
                </a:gsLst>
                <a:lin ang="0" scaled="1"/>
              </a:gradFill>
              <a:ln w="9525">
                <a:solidFill>
                  <a:schemeClr val="bg1">
                    <a:lumMod val="65000"/>
                  </a:schemeClr>
                </a:solidFill>
                <a:miter lim="800000"/>
              </a:ln>
              <a:effectLst>
                <a:innerShdw blurRad="114300">
                  <a:srgbClr val="DF822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5" name="フリーフォーム 4"/>
              <p:cNvSpPr/>
              <p:nvPr/>
            </p:nvSpPr>
            <p:spPr>
              <a:xfrm>
                <a:off x="5610225" y="3226594"/>
                <a:ext cx="247650" cy="26194"/>
              </a:xfrm>
              <a:custGeom>
                <a:avLst/>
                <a:gdLst>
                  <a:gd name="connsiteX0" fmla="*/ 247650 w 247650"/>
                  <a:gd name="connsiteY0" fmla="*/ 0 h 26194"/>
                  <a:gd name="connsiteX1" fmla="*/ 135731 w 247650"/>
                  <a:gd name="connsiteY1" fmla="*/ 26194 h 26194"/>
                  <a:gd name="connsiteX2" fmla="*/ 59531 w 247650"/>
                  <a:gd name="connsiteY2" fmla="*/ 19050 h 26194"/>
                  <a:gd name="connsiteX3" fmla="*/ 0 w 247650"/>
                  <a:gd name="connsiteY3" fmla="*/ 4762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26194">
                    <a:moveTo>
                      <a:pt x="247650" y="0"/>
                    </a:moveTo>
                    <a:lnTo>
                      <a:pt x="135731" y="26194"/>
                    </a:lnTo>
                    <a:lnTo>
                      <a:pt x="59531" y="19050"/>
                    </a:lnTo>
                    <a:lnTo>
                      <a:pt x="0" y="4762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6" name="フリーフォーム 5"/>
              <p:cNvSpPr/>
              <p:nvPr/>
            </p:nvSpPr>
            <p:spPr>
              <a:xfrm>
                <a:off x="5476875" y="3148013"/>
                <a:ext cx="133350" cy="100012"/>
              </a:xfrm>
              <a:custGeom>
                <a:avLst/>
                <a:gdLst>
                  <a:gd name="connsiteX0" fmla="*/ 133350 w 133350"/>
                  <a:gd name="connsiteY0" fmla="*/ 95250 h 100012"/>
                  <a:gd name="connsiteX1" fmla="*/ 59531 w 133350"/>
                  <a:gd name="connsiteY1" fmla="*/ 95250 h 100012"/>
                  <a:gd name="connsiteX2" fmla="*/ 16669 w 133350"/>
                  <a:gd name="connsiteY2" fmla="*/ 100012 h 100012"/>
                  <a:gd name="connsiteX3" fmla="*/ 0 w 133350"/>
                  <a:gd name="connsiteY3" fmla="*/ 0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00012">
                    <a:moveTo>
                      <a:pt x="133350" y="95250"/>
                    </a:moveTo>
                    <a:lnTo>
                      <a:pt x="59531" y="95250"/>
                    </a:lnTo>
                    <a:lnTo>
                      <a:pt x="16669" y="1000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" name="フリーフォーム 6"/>
              <p:cNvSpPr/>
              <p:nvPr/>
            </p:nvSpPr>
            <p:spPr>
              <a:xfrm>
                <a:off x="5476875" y="2962275"/>
                <a:ext cx="47625" cy="166688"/>
              </a:xfrm>
              <a:custGeom>
                <a:avLst/>
                <a:gdLst>
                  <a:gd name="connsiteX0" fmla="*/ 42863 w 47625"/>
                  <a:gd name="connsiteY0" fmla="*/ 0 h 166688"/>
                  <a:gd name="connsiteX1" fmla="*/ 0 w 47625"/>
                  <a:gd name="connsiteY1" fmla="*/ 111919 h 166688"/>
                  <a:gd name="connsiteX2" fmla="*/ 47625 w 47625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66688">
                    <a:moveTo>
                      <a:pt x="42863" y="0"/>
                    </a:moveTo>
                    <a:lnTo>
                      <a:pt x="0" y="111919"/>
                    </a:lnTo>
                    <a:lnTo>
                      <a:pt x="47625" y="166688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8" name="フリーフォーム 7"/>
              <p:cNvSpPr/>
              <p:nvPr/>
            </p:nvSpPr>
            <p:spPr>
              <a:xfrm>
                <a:off x="5550694" y="2950369"/>
                <a:ext cx="283369" cy="30956"/>
              </a:xfrm>
              <a:custGeom>
                <a:avLst/>
                <a:gdLst>
                  <a:gd name="connsiteX0" fmla="*/ 0 w 283369"/>
                  <a:gd name="connsiteY0" fmla="*/ 7144 h 30956"/>
                  <a:gd name="connsiteX1" fmla="*/ 195262 w 283369"/>
                  <a:gd name="connsiteY1" fmla="*/ 0 h 30956"/>
                  <a:gd name="connsiteX2" fmla="*/ 283369 w 283369"/>
                  <a:gd name="connsiteY2" fmla="*/ 30956 h 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369" h="30956">
                    <a:moveTo>
                      <a:pt x="0" y="7144"/>
                    </a:moveTo>
                    <a:lnTo>
                      <a:pt x="195262" y="0"/>
                    </a:lnTo>
                    <a:lnTo>
                      <a:pt x="283369" y="30956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" name="フリーフォーム 8"/>
              <p:cNvSpPr/>
              <p:nvPr/>
            </p:nvSpPr>
            <p:spPr>
              <a:xfrm>
                <a:off x="5917406" y="2969419"/>
                <a:ext cx="4763" cy="145256"/>
              </a:xfrm>
              <a:custGeom>
                <a:avLst/>
                <a:gdLst>
                  <a:gd name="connsiteX0" fmla="*/ 2382 w 4763"/>
                  <a:gd name="connsiteY0" fmla="*/ 0 h 145256"/>
                  <a:gd name="connsiteX1" fmla="*/ 0 w 4763"/>
                  <a:gd name="connsiteY1" fmla="*/ 102394 h 145256"/>
                  <a:gd name="connsiteX2" fmla="*/ 4763 w 4763"/>
                  <a:gd name="connsiteY2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" h="145256">
                    <a:moveTo>
                      <a:pt x="2382" y="0"/>
                    </a:moveTo>
                    <a:lnTo>
                      <a:pt x="0" y="102394"/>
                    </a:lnTo>
                    <a:lnTo>
                      <a:pt x="4763" y="145256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" name="フリーフォーム 9"/>
              <p:cNvSpPr/>
              <p:nvPr/>
            </p:nvSpPr>
            <p:spPr>
              <a:xfrm>
                <a:off x="5853113" y="2400300"/>
                <a:ext cx="76200" cy="1466850"/>
              </a:xfrm>
              <a:custGeom>
                <a:avLst/>
                <a:gdLst>
                  <a:gd name="connsiteX0" fmla="*/ 76200 w 76200"/>
                  <a:gd name="connsiteY0" fmla="*/ 0 h 1466850"/>
                  <a:gd name="connsiteX1" fmla="*/ 73818 w 76200"/>
                  <a:gd name="connsiteY1" fmla="*/ 326231 h 1466850"/>
                  <a:gd name="connsiteX2" fmla="*/ 71437 w 76200"/>
                  <a:gd name="connsiteY2" fmla="*/ 566738 h 1466850"/>
                  <a:gd name="connsiteX3" fmla="*/ 61912 w 76200"/>
                  <a:gd name="connsiteY3" fmla="*/ 754856 h 1466850"/>
                  <a:gd name="connsiteX4" fmla="*/ 40481 w 76200"/>
                  <a:gd name="connsiteY4" fmla="*/ 866775 h 1466850"/>
                  <a:gd name="connsiteX5" fmla="*/ 47625 w 76200"/>
                  <a:gd name="connsiteY5" fmla="*/ 926306 h 1466850"/>
                  <a:gd name="connsiteX6" fmla="*/ 52387 w 76200"/>
                  <a:gd name="connsiteY6" fmla="*/ 1002506 h 1466850"/>
                  <a:gd name="connsiteX7" fmla="*/ 61912 w 76200"/>
                  <a:gd name="connsiteY7" fmla="*/ 1052513 h 1466850"/>
                  <a:gd name="connsiteX8" fmla="*/ 30956 w 76200"/>
                  <a:gd name="connsiteY8" fmla="*/ 1152525 h 1466850"/>
                  <a:gd name="connsiteX9" fmla="*/ 16668 w 76200"/>
                  <a:gd name="connsiteY9" fmla="*/ 1259681 h 1466850"/>
                  <a:gd name="connsiteX10" fmla="*/ 0 w 76200"/>
                  <a:gd name="connsiteY10" fmla="*/ 1466850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66850">
                    <a:moveTo>
                      <a:pt x="76200" y="0"/>
                    </a:moveTo>
                    <a:lnTo>
                      <a:pt x="73818" y="326231"/>
                    </a:lnTo>
                    <a:cubicBezTo>
                      <a:pt x="73024" y="406400"/>
                      <a:pt x="72231" y="486569"/>
                      <a:pt x="71437" y="566738"/>
                    </a:cubicBezTo>
                    <a:lnTo>
                      <a:pt x="61912" y="754856"/>
                    </a:lnTo>
                    <a:lnTo>
                      <a:pt x="40481" y="866775"/>
                    </a:lnTo>
                    <a:lnTo>
                      <a:pt x="47625" y="926306"/>
                    </a:lnTo>
                    <a:lnTo>
                      <a:pt x="52387" y="1002506"/>
                    </a:lnTo>
                    <a:lnTo>
                      <a:pt x="61912" y="1052513"/>
                    </a:lnTo>
                    <a:lnTo>
                      <a:pt x="30956" y="1152525"/>
                    </a:lnTo>
                    <a:lnTo>
                      <a:pt x="16668" y="1259681"/>
                    </a:lnTo>
                    <a:lnTo>
                      <a:pt x="0" y="146685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1" name="フリーフォーム 10"/>
              <p:cNvSpPr/>
              <p:nvPr/>
            </p:nvSpPr>
            <p:spPr>
              <a:xfrm>
                <a:off x="5479256" y="2400300"/>
                <a:ext cx="52388" cy="616744"/>
              </a:xfrm>
              <a:custGeom>
                <a:avLst/>
                <a:gdLst>
                  <a:gd name="connsiteX0" fmla="*/ 52388 w 52388"/>
                  <a:gd name="connsiteY0" fmla="*/ 0 h 616744"/>
                  <a:gd name="connsiteX1" fmla="*/ 28575 w 52388"/>
                  <a:gd name="connsiteY1" fmla="*/ 266700 h 616744"/>
                  <a:gd name="connsiteX2" fmla="*/ 16669 w 52388"/>
                  <a:gd name="connsiteY2" fmla="*/ 438150 h 616744"/>
                  <a:gd name="connsiteX3" fmla="*/ 21432 w 52388"/>
                  <a:gd name="connsiteY3" fmla="*/ 483394 h 616744"/>
                  <a:gd name="connsiteX4" fmla="*/ 16669 w 52388"/>
                  <a:gd name="connsiteY4" fmla="*/ 542925 h 616744"/>
                  <a:gd name="connsiteX5" fmla="*/ 0 w 52388"/>
                  <a:gd name="connsiteY5" fmla="*/ 592931 h 616744"/>
                  <a:gd name="connsiteX6" fmla="*/ 0 w 52388"/>
                  <a:gd name="connsiteY6" fmla="*/ 616744 h 61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616744">
                    <a:moveTo>
                      <a:pt x="52388" y="0"/>
                    </a:moveTo>
                    <a:lnTo>
                      <a:pt x="28575" y="266700"/>
                    </a:lnTo>
                    <a:lnTo>
                      <a:pt x="16669" y="438150"/>
                    </a:lnTo>
                    <a:lnTo>
                      <a:pt x="21432" y="483394"/>
                    </a:lnTo>
                    <a:lnTo>
                      <a:pt x="16669" y="542925"/>
                    </a:lnTo>
                    <a:lnTo>
                      <a:pt x="0" y="592931"/>
                    </a:lnTo>
                    <a:lnTo>
                      <a:pt x="0" y="616744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2" name="フリーフォーム 11"/>
              <p:cNvSpPr/>
              <p:nvPr/>
            </p:nvSpPr>
            <p:spPr>
              <a:xfrm>
                <a:off x="5407819" y="3245644"/>
                <a:ext cx="83344" cy="564356"/>
              </a:xfrm>
              <a:custGeom>
                <a:avLst/>
                <a:gdLst>
                  <a:gd name="connsiteX0" fmla="*/ 0 w 83344"/>
                  <a:gd name="connsiteY0" fmla="*/ 564356 h 564356"/>
                  <a:gd name="connsiteX1" fmla="*/ 40481 w 83344"/>
                  <a:gd name="connsiteY1" fmla="*/ 383381 h 564356"/>
                  <a:gd name="connsiteX2" fmla="*/ 73819 w 83344"/>
                  <a:gd name="connsiteY2" fmla="*/ 157162 h 564356"/>
                  <a:gd name="connsiteX3" fmla="*/ 83344 w 83344"/>
                  <a:gd name="connsiteY3" fmla="*/ 0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44" h="564356">
                    <a:moveTo>
                      <a:pt x="0" y="564356"/>
                    </a:moveTo>
                    <a:lnTo>
                      <a:pt x="40481" y="383381"/>
                    </a:lnTo>
                    <a:lnTo>
                      <a:pt x="73819" y="157162"/>
                    </a:lnTo>
                    <a:lnTo>
                      <a:pt x="83344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3" name="フリーフォーム 12"/>
              <p:cNvSpPr/>
              <p:nvPr/>
            </p:nvSpPr>
            <p:spPr>
              <a:xfrm>
                <a:off x="5402188" y="2397125"/>
                <a:ext cx="520700" cy="1482725"/>
              </a:xfrm>
              <a:custGeom>
                <a:avLst/>
                <a:gdLst>
                  <a:gd name="connsiteX0" fmla="*/ 520700 w 520700"/>
                  <a:gd name="connsiteY0" fmla="*/ 0 h 1482725"/>
                  <a:gd name="connsiteX1" fmla="*/ 517525 w 520700"/>
                  <a:gd name="connsiteY1" fmla="*/ 590550 h 1482725"/>
                  <a:gd name="connsiteX2" fmla="*/ 495300 w 520700"/>
                  <a:gd name="connsiteY2" fmla="*/ 752475 h 1482725"/>
                  <a:gd name="connsiteX3" fmla="*/ 485775 w 520700"/>
                  <a:gd name="connsiteY3" fmla="*/ 768350 h 1482725"/>
                  <a:gd name="connsiteX4" fmla="*/ 492125 w 520700"/>
                  <a:gd name="connsiteY4" fmla="*/ 882650 h 1482725"/>
                  <a:gd name="connsiteX5" fmla="*/ 495300 w 520700"/>
                  <a:gd name="connsiteY5" fmla="*/ 914400 h 1482725"/>
                  <a:gd name="connsiteX6" fmla="*/ 492125 w 520700"/>
                  <a:gd name="connsiteY6" fmla="*/ 984250 h 1482725"/>
                  <a:gd name="connsiteX7" fmla="*/ 508000 w 520700"/>
                  <a:gd name="connsiteY7" fmla="*/ 1057275 h 1482725"/>
                  <a:gd name="connsiteX8" fmla="*/ 473075 w 520700"/>
                  <a:gd name="connsiteY8" fmla="*/ 1133475 h 1482725"/>
                  <a:gd name="connsiteX9" fmla="*/ 466725 w 520700"/>
                  <a:gd name="connsiteY9" fmla="*/ 1219200 h 1482725"/>
                  <a:gd name="connsiteX10" fmla="*/ 450850 w 520700"/>
                  <a:gd name="connsiteY10" fmla="*/ 1450975 h 1482725"/>
                  <a:gd name="connsiteX11" fmla="*/ 441325 w 520700"/>
                  <a:gd name="connsiteY11" fmla="*/ 1482725 h 1482725"/>
                  <a:gd name="connsiteX12" fmla="*/ 0 w 520700"/>
                  <a:gd name="connsiteY12" fmla="*/ 1412875 h 1482725"/>
                  <a:gd name="connsiteX13" fmla="*/ 41275 w 520700"/>
                  <a:gd name="connsiteY13" fmla="*/ 1216025 h 1482725"/>
                  <a:gd name="connsiteX14" fmla="*/ 63500 w 520700"/>
                  <a:gd name="connsiteY14" fmla="*/ 1054100 h 1482725"/>
                  <a:gd name="connsiteX15" fmla="*/ 76200 w 520700"/>
                  <a:gd name="connsiteY15" fmla="*/ 882650 h 1482725"/>
                  <a:gd name="connsiteX16" fmla="*/ 76200 w 520700"/>
                  <a:gd name="connsiteY16" fmla="*/ 831850 h 1482725"/>
                  <a:gd name="connsiteX17" fmla="*/ 92075 w 520700"/>
                  <a:gd name="connsiteY17" fmla="*/ 727075 h 1482725"/>
                  <a:gd name="connsiteX18" fmla="*/ 85725 w 520700"/>
                  <a:gd name="connsiteY18" fmla="*/ 593725 h 1482725"/>
                  <a:gd name="connsiteX19" fmla="*/ 73025 w 520700"/>
                  <a:gd name="connsiteY19" fmla="*/ 561975 h 1482725"/>
                  <a:gd name="connsiteX20" fmla="*/ 92075 w 520700"/>
                  <a:gd name="connsiteY20" fmla="*/ 469900 h 1482725"/>
                  <a:gd name="connsiteX21" fmla="*/ 107950 w 520700"/>
                  <a:gd name="connsiteY21" fmla="*/ 234950 h 1482725"/>
                  <a:gd name="connsiteX22" fmla="*/ 117475 w 520700"/>
                  <a:gd name="connsiteY22" fmla="*/ 3175 h 148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0700" h="1482725">
                    <a:moveTo>
                      <a:pt x="520700" y="0"/>
                    </a:moveTo>
                    <a:cubicBezTo>
                      <a:pt x="519642" y="196850"/>
                      <a:pt x="518583" y="393700"/>
                      <a:pt x="517525" y="590550"/>
                    </a:cubicBezTo>
                    <a:lnTo>
                      <a:pt x="495300" y="752475"/>
                    </a:lnTo>
                    <a:lnTo>
                      <a:pt x="485775" y="768350"/>
                    </a:lnTo>
                    <a:lnTo>
                      <a:pt x="492125" y="882650"/>
                    </a:lnTo>
                    <a:lnTo>
                      <a:pt x="495300" y="914400"/>
                    </a:lnTo>
                    <a:lnTo>
                      <a:pt x="492125" y="984250"/>
                    </a:lnTo>
                    <a:lnTo>
                      <a:pt x="508000" y="1057275"/>
                    </a:lnTo>
                    <a:lnTo>
                      <a:pt x="473075" y="1133475"/>
                    </a:lnTo>
                    <a:lnTo>
                      <a:pt x="466725" y="1219200"/>
                    </a:lnTo>
                    <a:lnTo>
                      <a:pt x="450850" y="1450975"/>
                    </a:lnTo>
                    <a:lnTo>
                      <a:pt x="441325" y="1482725"/>
                    </a:lnTo>
                    <a:lnTo>
                      <a:pt x="0" y="1412875"/>
                    </a:lnTo>
                    <a:lnTo>
                      <a:pt x="41275" y="1216025"/>
                    </a:lnTo>
                    <a:lnTo>
                      <a:pt x="63500" y="1054100"/>
                    </a:lnTo>
                    <a:lnTo>
                      <a:pt x="76200" y="882650"/>
                    </a:lnTo>
                    <a:lnTo>
                      <a:pt x="76200" y="831850"/>
                    </a:lnTo>
                    <a:lnTo>
                      <a:pt x="92075" y="727075"/>
                    </a:lnTo>
                    <a:lnTo>
                      <a:pt x="85725" y="593725"/>
                    </a:lnTo>
                    <a:lnTo>
                      <a:pt x="73025" y="561975"/>
                    </a:lnTo>
                    <a:lnTo>
                      <a:pt x="92075" y="469900"/>
                    </a:lnTo>
                    <a:lnTo>
                      <a:pt x="107950" y="234950"/>
                    </a:lnTo>
                    <a:lnTo>
                      <a:pt x="117475" y="3175"/>
                    </a:lnTo>
                  </a:path>
                </a:pathLst>
              </a:custGeom>
              <a:gradFill flip="none" rotWithShape="1">
                <a:gsLst>
                  <a:gs pos="0">
                    <a:srgbClr val="9FA0A0">
                      <a:alpha val="0"/>
                    </a:srgbClr>
                  </a:gs>
                  <a:gs pos="80000">
                    <a:schemeClr val="accent2">
                      <a:lumMod val="50000"/>
                      <a:alpha val="43000"/>
                    </a:schemeClr>
                  </a:gs>
                  <a:gs pos="29000">
                    <a:schemeClr val="accent2">
                      <a:lumMod val="50000"/>
                      <a:alpha val="57000"/>
                    </a:schemeClr>
                  </a:gs>
                  <a:gs pos="52928">
                    <a:srgbClr val="6C443C">
                      <a:alpha val="38000"/>
                    </a:srgbClr>
                  </a:gs>
                  <a:gs pos="100000">
                    <a:srgbClr val="B5B5B6">
                      <a:alpha val="0"/>
                    </a:srgbClr>
                  </a:gs>
                </a:gsLst>
                <a:lin ang="5400000" scaled="1"/>
                <a:tileRect/>
              </a:gradFill>
              <a:ln w="63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grpSp>
            <p:nvGrpSpPr>
              <p:cNvPr id="14" name="グループ化 13"/>
              <p:cNvGrpSpPr/>
              <p:nvPr/>
            </p:nvGrpSpPr>
            <p:grpSpPr>
              <a:xfrm>
                <a:off x="5432425" y="2511425"/>
                <a:ext cx="532606" cy="1276350"/>
                <a:chOff x="5432425" y="2511425"/>
                <a:chExt cx="532606" cy="1276350"/>
              </a:xfrm>
            </p:grpSpPr>
            <p:sp>
              <p:nvSpPr>
                <p:cNvPr id="16" name="フリーフォーム 15"/>
                <p:cNvSpPr/>
                <p:nvPr/>
              </p:nvSpPr>
              <p:spPr>
                <a:xfrm>
                  <a:off x="5467350" y="2511425"/>
                  <a:ext cx="466725" cy="412750"/>
                </a:xfrm>
                <a:custGeom>
                  <a:avLst/>
                  <a:gdLst>
                    <a:gd name="connsiteX0" fmla="*/ 50800 w 466725"/>
                    <a:gd name="connsiteY0" fmla="*/ 0 h 412750"/>
                    <a:gd name="connsiteX1" fmla="*/ 73025 w 466725"/>
                    <a:gd name="connsiteY1" fmla="*/ 95250 h 412750"/>
                    <a:gd name="connsiteX2" fmla="*/ 60325 w 466725"/>
                    <a:gd name="connsiteY2" fmla="*/ 200025 h 412750"/>
                    <a:gd name="connsiteX3" fmla="*/ 117475 w 466725"/>
                    <a:gd name="connsiteY3" fmla="*/ 352425 h 412750"/>
                    <a:gd name="connsiteX4" fmla="*/ 111125 w 466725"/>
                    <a:gd name="connsiteY4" fmla="*/ 374650 h 412750"/>
                    <a:gd name="connsiteX5" fmla="*/ 142875 w 466725"/>
                    <a:gd name="connsiteY5" fmla="*/ 412750 h 412750"/>
                    <a:gd name="connsiteX6" fmla="*/ 155575 w 466725"/>
                    <a:gd name="connsiteY6" fmla="*/ 358775 h 412750"/>
                    <a:gd name="connsiteX7" fmla="*/ 117475 w 466725"/>
                    <a:gd name="connsiteY7" fmla="*/ 355600 h 412750"/>
                    <a:gd name="connsiteX8" fmla="*/ 53975 w 466725"/>
                    <a:gd name="connsiteY8" fmla="*/ 374650 h 412750"/>
                    <a:gd name="connsiteX9" fmla="*/ 34925 w 466725"/>
                    <a:gd name="connsiteY9" fmla="*/ 371475 h 412750"/>
                    <a:gd name="connsiteX10" fmla="*/ 31750 w 466725"/>
                    <a:gd name="connsiteY10" fmla="*/ 393700 h 412750"/>
                    <a:gd name="connsiteX11" fmla="*/ 66675 w 466725"/>
                    <a:gd name="connsiteY11" fmla="*/ 371475 h 412750"/>
                    <a:gd name="connsiteX12" fmla="*/ 9525 w 466725"/>
                    <a:gd name="connsiteY12" fmla="*/ 355600 h 412750"/>
                    <a:gd name="connsiteX13" fmla="*/ 0 w 466725"/>
                    <a:gd name="connsiteY13" fmla="*/ 390525 h 412750"/>
                    <a:gd name="connsiteX14" fmla="*/ 25400 w 466725"/>
                    <a:gd name="connsiteY14" fmla="*/ 377825 h 412750"/>
                    <a:gd name="connsiteX15" fmla="*/ 114300 w 466725"/>
                    <a:gd name="connsiteY15" fmla="*/ 358775 h 412750"/>
                    <a:gd name="connsiteX16" fmla="*/ 180975 w 466725"/>
                    <a:gd name="connsiteY16" fmla="*/ 346075 h 412750"/>
                    <a:gd name="connsiteX17" fmla="*/ 206375 w 466725"/>
                    <a:gd name="connsiteY17" fmla="*/ 371475 h 412750"/>
                    <a:gd name="connsiteX18" fmla="*/ 260350 w 466725"/>
                    <a:gd name="connsiteY18" fmla="*/ 314325 h 412750"/>
                    <a:gd name="connsiteX19" fmla="*/ 177800 w 466725"/>
                    <a:gd name="connsiteY19" fmla="*/ 339725 h 412750"/>
                    <a:gd name="connsiteX20" fmla="*/ 355600 w 466725"/>
                    <a:gd name="connsiteY20" fmla="*/ 301625 h 412750"/>
                    <a:gd name="connsiteX21" fmla="*/ 400050 w 466725"/>
                    <a:gd name="connsiteY21" fmla="*/ 257175 h 412750"/>
                    <a:gd name="connsiteX22" fmla="*/ 403225 w 466725"/>
                    <a:gd name="connsiteY22" fmla="*/ 298450 h 412750"/>
                    <a:gd name="connsiteX23" fmla="*/ 361950 w 466725"/>
                    <a:gd name="connsiteY23" fmla="*/ 298450 h 412750"/>
                    <a:gd name="connsiteX24" fmla="*/ 466725 w 466725"/>
                    <a:gd name="connsiteY24" fmla="*/ 307975 h 412750"/>
                    <a:gd name="connsiteX25" fmla="*/ 454025 w 466725"/>
                    <a:gd name="connsiteY25" fmla="*/ 323850 h 412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66725" h="412750">
                      <a:moveTo>
                        <a:pt x="50800" y="0"/>
                      </a:moveTo>
                      <a:lnTo>
                        <a:pt x="73025" y="95250"/>
                      </a:lnTo>
                      <a:lnTo>
                        <a:pt x="60325" y="200025"/>
                      </a:lnTo>
                      <a:lnTo>
                        <a:pt x="117475" y="352425"/>
                      </a:lnTo>
                      <a:lnTo>
                        <a:pt x="111125" y="374650"/>
                      </a:lnTo>
                      <a:lnTo>
                        <a:pt x="142875" y="412750"/>
                      </a:lnTo>
                      <a:lnTo>
                        <a:pt x="155575" y="358775"/>
                      </a:lnTo>
                      <a:lnTo>
                        <a:pt x="117475" y="355600"/>
                      </a:lnTo>
                      <a:lnTo>
                        <a:pt x="53975" y="374650"/>
                      </a:lnTo>
                      <a:lnTo>
                        <a:pt x="34925" y="371475"/>
                      </a:lnTo>
                      <a:lnTo>
                        <a:pt x="31750" y="393700"/>
                      </a:lnTo>
                      <a:lnTo>
                        <a:pt x="66675" y="371475"/>
                      </a:lnTo>
                      <a:lnTo>
                        <a:pt x="9525" y="355600"/>
                      </a:lnTo>
                      <a:lnTo>
                        <a:pt x="0" y="390525"/>
                      </a:lnTo>
                      <a:lnTo>
                        <a:pt x="25400" y="377825"/>
                      </a:lnTo>
                      <a:lnTo>
                        <a:pt x="114300" y="358775"/>
                      </a:lnTo>
                      <a:lnTo>
                        <a:pt x="180975" y="346075"/>
                      </a:lnTo>
                      <a:lnTo>
                        <a:pt x="206375" y="371475"/>
                      </a:lnTo>
                      <a:lnTo>
                        <a:pt x="260350" y="314325"/>
                      </a:lnTo>
                      <a:lnTo>
                        <a:pt x="177800" y="339725"/>
                      </a:lnTo>
                      <a:lnTo>
                        <a:pt x="355600" y="301625"/>
                      </a:lnTo>
                      <a:lnTo>
                        <a:pt x="400050" y="257175"/>
                      </a:lnTo>
                      <a:lnTo>
                        <a:pt x="403225" y="298450"/>
                      </a:lnTo>
                      <a:lnTo>
                        <a:pt x="361950" y="298450"/>
                      </a:lnTo>
                      <a:lnTo>
                        <a:pt x="466725" y="307975"/>
                      </a:lnTo>
                      <a:lnTo>
                        <a:pt x="454025" y="323850"/>
                      </a:lnTo>
                    </a:path>
                  </a:pathLst>
                </a:custGeom>
                <a:noFill/>
                <a:ln w="12700" cap="rnd">
                  <a:solidFill>
                    <a:srgbClr val="DF8225"/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7" name="フリーフォーム 16"/>
                <p:cNvSpPr/>
                <p:nvPr/>
              </p:nvSpPr>
              <p:spPr>
                <a:xfrm>
                  <a:off x="5457825" y="3378200"/>
                  <a:ext cx="127000" cy="409575"/>
                </a:xfrm>
                <a:custGeom>
                  <a:avLst/>
                  <a:gdLst>
                    <a:gd name="connsiteX0" fmla="*/ 127000 w 127000"/>
                    <a:gd name="connsiteY0" fmla="*/ 409575 h 409575"/>
                    <a:gd name="connsiteX1" fmla="*/ 85725 w 127000"/>
                    <a:gd name="connsiteY1" fmla="*/ 301625 h 409575"/>
                    <a:gd name="connsiteX2" fmla="*/ 9525 w 127000"/>
                    <a:gd name="connsiteY2" fmla="*/ 215900 h 409575"/>
                    <a:gd name="connsiteX3" fmla="*/ 0 w 127000"/>
                    <a:gd name="connsiteY3" fmla="*/ 149225 h 409575"/>
                    <a:gd name="connsiteX4" fmla="*/ 9525 w 127000"/>
                    <a:gd name="connsiteY4" fmla="*/ 76200 h 409575"/>
                    <a:gd name="connsiteX5" fmla="*/ 6350 w 127000"/>
                    <a:gd name="connsiteY5" fmla="*/ 0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" h="409575">
                      <a:moveTo>
                        <a:pt x="127000" y="409575"/>
                      </a:moveTo>
                      <a:lnTo>
                        <a:pt x="85725" y="301625"/>
                      </a:lnTo>
                      <a:lnTo>
                        <a:pt x="9525" y="215900"/>
                      </a:lnTo>
                      <a:lnTo>
                        <a:pt x="0" y="149225"/>
                      </a:lnTo>
                      <a:lnTo>
                        <a:pt x="9525" y="76200"/>
                      </a:lnTo>
                      <a:lnTo>
                        <a:pt x="635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8" name="フリーフォーム 17"/>
                <p:cNvSpPr/>
                <p:nvPr/>
              </p:nvSpPr>
              <p:spPr>
                <a:xfrm>
                  <a:off x="5432425" y="3314700"/>
                  <a:ext cx="171450" cy="323850"/>
                </a:xfrm>
                <a:custGeom>
                  <a:avLst/>
                  <a:gdLst>
                    <a:gd name="connsiteX0" fmla="*/ 0 w 171450"/>
                    <a:gd name="connsiteY0" fmla="*/ 323850 h 323850"/>
                    <a:gd name="connsiteX1" fmla="*/ 31750 w 171450"/>
                    <a:gd name="connsiteY1" fmla="*/ 234950 h 323850"/>
                    <a:gd name="connsiteX2" fmla="*/ 28575 w 171450"/>
                    <a:gd name="connsiteY2" fmla="*/ 190500 h 323850"/>
                    <a:gd name="connsiteX3" fmla="*/ 95250 w 171450"/>
                    <a:gd name="connsiteY3" fmla="*/ 98425 h 323850"/>
                    <a:gd name="connsiteX4" fmla="*/ 171450 w 171450"/>
                    <a:gd name="connsiteY4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323850">
                      <a:moveTo>
                        <a:pt x="0" y="323850"/>
                      </a:moveTo>
                      <a:lnTo>
                        <a:pt x="31750" y="234950"/>
                      </a:lnTo>
                      <a:lnTo>
                        <a:pt x="28575" y="190500"/>
                      </a:lnTo>
                      <a:lnTo>
                        <a:pt x="95250" y="98425"/>
                      </a:lnTo>
                      <a:lnTo>
                        <a:pt x="17145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19" name="フリーフォーム 18"/>
                <p:cNvSpPr/>
                <p:nvPr/>
              </p:nvSpPr>
              <p:spPr>
                <a:xfrm>
                  <a:off x="5865019" y="3045619"/>
                  <a:ext cx="100012" cy="269081"/>
                </a:xfrm>
                <a:custGeom>
                  <a:avLst/>
                  <a:gdLst>
                    <a:gd name="connsiteX0" fmla="*/ 100012 w 100012"/>
                    <a:gd name="connsiteY0" fmla="*/ 0 h 269081"/>
                    <a:gd name="connsiteX1" fmla="*/ 69056 w 100012"/>
                    <a:gd name="connsiteY1" fmla="*/ 45244 h 269081"/>
                    <a:gd name="connsiteX2" fmla="*/ 50006 w 100012"/>
                    <a:gd name="connsiteY2" fmla="*/ 130969 h 269081"/>
                    <a:gd name="connsiteX3" fmla="*/ 4762 w 100012"/>
                    <a:gd name="connsiteY3" fmla="*/ 214312 h 269081"/>
                    <a:gd name="connsiteX4" fmla="*/ 0 w 100012"/>
                    <a:gd name="connsiteY4" fmla="*/ 269081 h 269081"/>
                    <a:gd name="connsiteX5" fmla="*/ 0 w 100012"/>
                    <a:gd name="connsiteY5" fmla="*/ 269081 h 269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12" h="269081">
                      <a:moveTo>
                        <a:pt x="100012" y="0"/>
                      </a:moveTo>
                      <a:lnTo>
                        <a:pt x="69056" y="45244"/>
                      </a:lnTo>
                      <a:lnTo>
                        <a:pt x="50006" y="130969"/>
                      </a:lnTo>
                      <a:lnTo>
                        <a:pt x="4762" y="214312"/>
                      </a:lnTo>
                      <a:lnTo>
                        <a:pt x="0" y="269081"/>
                      </a:lnTo>
                      <a:lnTo>
                        <a:pt x="0" y="269081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0" name="フリーフォーム 19"/>
                <p:cNvSpPr/>
                <p:nvPr/>
              </p:nvSpPr>
              <p:spPr>
                <a:xfrm>
                  <a:off x="5484019" y="2988469"/>
                  <a:ext cx="471487" cy="35719"/>
                </a:xfrm>
                <a:custGeom>
                  <a:avLst/>
                  <a:gdLst>
                    <a:gd name="connsiteX0" fmla="*/ 0 w 471487"/>
                    <a:gd name="connsiteY0" fmla="*/ 9525 h 35719"/>
                    <a:gd name="connsiteX1" fmla="*/ 76200 w 471487"/>
                    <a:gd name="connsiteY1" fmla="*/ 2381 h 35719"/>
                    <a:gd name="connsiteX2" fmla="*/ 135731 w 471487"/>
                    <a:gd name="connsiteY2" fmla="*/ 7144 h 35719"/>
                    <a:gd name="connsiteX3" fmla="*/ 152400 w 471487"/>
                    <a:gd name="connsiteY3" fmla="*/ 9525 h 35719"/>
                    <a:gd name="connsiteX4" fmla="*/ 188119 w 471487"/>
                    <a:gd name="connsiteY4" fmla="*/ 0 h 35719"/>
                    <a:gd name="connsiteX5" fmla="*/ 216694 w 471487"/>
                    <a:gd name="connsiteY5" fmla="*/ 16669 h 35719"/>
                    <a:gd name="connsiteX6" fmla="*/ 259556 w 471487"/>
                    <a:gd name="connsiteY6" fmla="*/ 26194 h 35719"/>
                    <a:gd name="connsiteX7" fmla="*/ 345281 w 471487"/>
                    <a:gd name="connsiteY7" fmla="*/ 19050 h 35719"/>
                    <a:gd name="connsiteX8" fmla="*/ 392906 w 471487"/>
                    <a:gd name="connsiteY8" fmla="*/ 4762 h 35719"/>
                    <a:gd name="connsiteX9" fmla="*/ 440531 w 471487"/>
                    <a:gd name="connsiteY9" fmla="*/ 7144 h 35719"/>
                    <a:gd name="connsiteX10" fmla="*/ 471487 w 471487"/>
                    <a:gd name="connsiteY10" fmla="*/ 35719 h 3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1487" h="35719">
                      <a:moveTo>
                        <a:pt x="0" y="9525"/>
                      </a:moveTo>
                      <a:lnTo>
                        <a:pt x="76200" y="2381"/>
                      </a:lnTo>
                      <a:lnTo>
                        <a:pt x="135731" y="7144"/>
                      </a:lnTo>
                      <a:lnTo>
                        <a:pt x="152400" y="9525"/>
                      </a:lnTo>
                      <a:lnTo>
                        <a:pt x="188119" y="0"/>
                      </a:lnTo>
                      <a:lnTo>
                        <a:pt x="216694" y="16669"/>
                      </a:lnTo>
                      <a:lnTo>
                        <a:pt x="259556" y="26194"/>
                      </a:lnTo>
                      <a:lnTo>
                        <a:pt x="345281" y="19050"/>
                      </a:lnTo>
                      <a:lnTo>
                        <a:pt x="392906" y="4762"/>
                      </a:lnTo>
                      <a:lnTo>
                        <a:pt x="440531" y="7144"/>
                      </a:lnTo>
                      <a:lnTo>
                        <a:pt x="471487" y="357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1" name="フリーフォーム 20"/>
                <p:cNvSpPr/>
                <p:nvPr/>
              </p:nvSpPr>
              <p:spPr>
                <a:xfrm>
                  <a:off x="5834063" y="2964656"/>
                  <a:ext cx="64293" cy="309563"/>
                </a:xfrm>
                <a:custGeom>
                  <a:avLst/>
                  <a:gdLst>
                    <a:gd name="connsiteX0" fmla="*/ 14287 w 64293"/>
                    <a:gd name="connsiteY0" fmla="*/ 0 h 309563"/>
                    <a:gd name="connsiteX1" fmla="*/ 35718 w 64293"/>
                    <a:gd name="connsiteY1" fmla="*/ 83344 h 309563"/>
                    <a:gd name="connsiteX2" fmla="*/ 52387 w 64293"/>
                    <a:gd name="connsiteY2" fmla="*/ 102394 h 309563"/>
                    <a:gd name="connsiteX3" fmla="*/ 64293 w 64293"/>
                    <a:gd name="connsiteY3" fmla="*/ 159544 h 309563"/>
                    <a:gd name="connsiteX4" fmla="*/ 42862 w 64293"/>
                    <a:gd name="connsiteY4" fmla="*/ 214313 h 309563"/>
                    <a:gd name="connsiteX5" fmla="*/ 11906 w 64293"/>
                    <a:gd name="connsiteY5" fmla="*/ 252413 h 309563"/>
                    <a:gd name="connsiteX6" fmla="*/ 0 w 64293"/>
                    <a:gd name="connsiteY6" fmla="*/ 309563 h 30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293" h="309563">
                      <a:moveTo>
                        <a:pt x="14287" y="0"/>
                      </a:moveTo>
                      <a:lnTo>
                        <a:pt x="35718" y="83344"/>
                      </a:lnTo>
                      <a:lnTo>
                        <a:pt x="52387" y="102394"/>
                      </a:lnTo>
                      <a:lnTo>
                        <a:pt x="64293" y="159544"/>
                      </a:lnTo>
                      <a:lnTo>
                        <a:pt x="42862" y="214313"/>
                      </a:lnTo>
                      <a:lnTo>
                        <a:pt x="11906" y="252413"/>
                      </a:lnTo>
                      <a:lnTo>
                        <a:pt x="0" y="309563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2" name="フリーフォーム 21"/>
                <p:cNvSpPr/>
                <p:nvPr/>
              </p:nvSpPr>
              <p:spPr>
                <a:xfrm>
                  <a:off x="5586413" y="3264694"/>
                  <a:ext cx="292893" cy="19050"/>
                </a:xfrm>
                <a:custGeom>
                  <a:avLst/>
                  <a:gdLst>
                    <a:gd name="connsiteX0" fmla="*/ 0 w 292893"/>
                    <a:gd name="connsiteY0" fmla="*/ 19050 h 19050"/>
                    <a:gd name="connsiteX1" fmla="*/ 100012 w 292893"/>
                    <a:gd name="connsiteY1" fmla="*/ 0 h 19050"/>
                    <a:gd name="connsiteX2" fmla="*/ 166687 w 292893"/>
                    <a:gd name="connsiteY2" fmla="*/ 7144 h 19050"/>
                    <a:gd name="connsiteX3" fmla="*/ 221456 w 292893"/>
                    <a:gd name="connsiteY3" fmla="*/ 4762 h 19050"/>
                    <a:gd name="connsiteX4" fmla="*/ 292893 w 292893"/>
                    <a:gd name="connsiteY4" fmla="*/ 1428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3" h="19050">
                      <a:moveTo>
                        <a:pt x="0" y="19050"/>
                      </a:moveTo>
                      <a:lnTo>
                        <a:pt x="100012" y="0"/>
                      </a:lnTo>
                      <a:lnTo>
                        <a:pt x="166687" y="7144"/>
                      </a:lnTo>
                      <a:lnTo>
                        <a:pt x="221456" y="4762"/>
                      </a:lnTo>
                      <a:lnTo>
                        <a:pt x="292893" y="14287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3" name="フリーフォーム 22"/>
                <p:cNvSpPr/>
                <p:nvPr/>
              </p:nvSpPr>
              <p:spPr>
                <a:xfrm>
                  <a:off x="5850731" y="3207544"/>
                  <a:ext cx="50007" cy="119062"/>
                </a:xfrm>
                <a:custGeom>
                  <a:avLst/>
                  <a:gdLst>
                    <a:gd name="connsiteX0" fmla="*/ 47625 w 50007"/>
                    <a:gd name="connsiteY0" fmla="*/ 119062 h 119062"/>
                    <a:gd name="connsiteX1" fmla="*/ 28575 w 50007"/>
                    <a:gd name="connsiteY1" fmla="*/ 61912 h 119062"/>
                    <a:gd name="connsiteX2" fmla="*/ 50007 w 50007"/>
                    <a:gd name="connsiteY2" fmla="*/ 28575 h 119062"/>
                    <a:gd name="connsiteX3" fmla="*/ 0 w 50007"/>
                    <a:gd name="connsiteY3" fmla="*/ 0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07" h="119062">
                      <a:moveTo>
                        <a:pt x="47625" y="119062"/>
                      </a:moveTo>
                      <a:lnTo>
                        <a:pt x="28575" y="61912"/>
                      </a:lnTo>
                      <a:lnTo>
                        <a:pt x="50007" y="285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4" name="フリーフォーム 23"/>
                <p:cNvSpPr/>
                <p:nvPr/>
              </p:nvSpPr>
              <p:spPr>
                <a:xfrm>
                  <a:off x="5584031" y="2952750"/>
                  <a:ext cx="73819" cy="142875"/>
                </a:xfrm>
                <a:custGeom>
                  <a:avLst/>
                  <a:gdLst>
                    <a:gd name="connsiteX0" fmla="*/ 73819 w 73819"/>
                    <a:gd name="connsiteY0" fmla="*/ 0 h 142875"/>
                    <a:gd name="connsiteX1" fmla="*/ 30957 w 73819"/>
                    <a:gd name="connsiteY1" fmla="*/ 102394 h 142875"/>
                    <a:gd name="connsiteX2" fmla="*/ 23813 w 73819"/>
                    <a:gd name="connsiteY2" fmla="*/ 130969 h 142875"/>
                    <a:gd name="connsiteX3" fmla="*/ 0 w 73819"/>
                    <a:gd name="connsiteY3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19" h="142875">
                      <a:moveTo>
                        <a:pt x="73819" y="0"/>
                      </a:moveTo>
                      <a:lnTo>
                        <a:pt x="30957" y="102394"/>
                      </a:lnTo>
                      <a:lnTo>
                        <a:pt x="23813" y="130969"/>
                      </a:lnTo>
                      <a:lnTo>
                        <a:pt x="0" y="1428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5" name="フリーフォーム 24"/>
                <p:cNvSpPr/>
                <p:nvPr/>
              </p:nvSpPr>
              <p:spPr>
                <a:xfrm>
                  <a:off x="5588794" y="3124200"/>
                  <a:ext cx="80962" cy="180975"/>
                </a:xfrm>
                <a:custGeom>
                  <a:avLst/>
                  <a:gdLst>
                    <a:gd name="connsiteX0" fmla="*/ 0 w 80962"/>
                    <a:gd name="connsiteY0" fmla="*/ 0 h 180975"/>
                    <a:gd name="connsiteX1" fmla="*/ 40481 w 80962"/>
                    <a:gd name="connsiteY1" fmla="*/ 35719 h 180975"/>
                    <a:gd name="connsiteX2" fmla="*/ 61912 w 80962"/>
                    <a:gd name="connsiteY2" fmla="*/ 111919 h 180975"/>
                    <a:gd name="connsiteX3" fmla="*/ 80962 w 80962"/>
                    <a:gd name="connsiteY3" fmla="*/ 150019 h 180975"/>
                    <a:gd name="connsiteX4" fmla="*/ 80962 w 80962"/>
                    <a:gd name="connsiteY4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962" h="180975">
                      <a:moveTo>
                        <a:pt x="0" y="0"/>
                      </a:moveTo>
                      <a:lnTo>
                        <a:pt x="40481" y="35719"/>
                      </a:lnTo>
                      <a:lnTo>
                        <a:pt x="61912" y="111919"/>
                      </a:lnTo>
                      <a:lnTo>
                        <a:pt x="80962" y="150019"/>
                      </a:lnTo>
                      <a:lnTo>
                        <a:pt x="80962" y="1809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6" name="フリーフォーム 25"/>
                <p:cNvSpPr/>
                <p:nvPr/>
              </p:nvSpPr>
              <p:spPr>
                <a:xfrm>
                  <a:off x="5541169" y="2940844"/>
                  <a:ext cx="73819" cy="381000"/>
                </a:xfrm>
                <a:custGeom>
                  <a:avLst/>
                  <a:gdLst>
                    <a:gd name="connsiteX0" fmla="*/ 54769 w 73819"/>
                    <a:gd name="connsiteY0" fmla="*/ 0 h 381000"/>
                    <a:gd name="connsiteX1" fmla="*/ 14287 w 73819"/>
                    <a:gd name="connsiteY1" fmla="*/ 119062 h 381000"/>
                    <a:gd name="connsiteX2" fmla="*/ 4762 w 73819"/>
                    <a:gd name="connsiteY2" fmla="*/ 180975 h 381000"/>
                    <a:gd name="connsiteX3" fmla="*/ 0 w 73819"/>
                    <a:gd name="connsiteY3" fmla="*/ 209550 h 381000"/>
                    <a:gd name="connsiteX4" fmla="*/ 19050 w 73819"/>
                    <a:gd name="connsiteY4" fmla="*/ 264319 h 381000"/>
                    <a:gd name="connsiteX5" fmla="*/ 19050 w 73819"/>
                    <a:gd name="connsiteY5" fmla="*/ 290512 h 381000"/>
                    <a:gd name="connsiteX6" fmla="*/ 45244 w 73819"/>
                    <a:gd name="connsiteY6" fmla="*/ 338137 h 381000"/>
                    <a:gd name="connsiteX7" fmla="*/ 33337 w 73819"/>
                    <a:gd name="connsiteY7" fmla="*/ 354806 h 381000"/>
                    <a:gd name="connsiteX8" fmla="*/ 73819 w 73819"/>
                    <a:gd name="connsiteY8" fmla="*/ 38100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19" h="381000">
                      <a:moveTo>
                        <a:pt x="54769" y="0"/>
                      </a:moveTo>
                      <a:lnTo>
                        <a:pt x="14287" y="119062"/>
                      </a:lnTo>
                      <a:lnTo>
                        <a:pt x="4762" y="180975"/>
                      </a:lnTo>
                      <a:lnTo>
                        <a:pt x="0" y="209550"/>
                      </a:lnTo>
                      <a:lnTo>
                        <a:pt x="19050" y="264319"/>
                      </a:lnTo>
                      <a:lnTo>
                        <a:pt x="19050" y="290512"/>
                      </a:lnTo>
                      <a:lnTo>
                        <a:pt x="45244" y="338137"/>
                      </a:lnTo>
                      <a:lnTo>
                        <a:pt x="33337" y="354806"/>
                      </a:lnTo>
                      <a:lnTo>
                        <a:pt x="73819" y="38100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7" name="フリーフォーム 26"/>
                <p:cNvSpPr/>
                <p:nvPr/>
              </p:nvSpPr>
              <p:spPr>
                <a:xfrm>
                  <a:off x="5486400" y="2983706"/>
                  <a:ext cx="54769" cy="264319"/>
                </a:xfrm>
                <a:custGeom>
                  <a:avLst/>
                  <a:gdLst>
                    <a:gd name="connsiteX0" fmla="*/ 54769 w 54769"/>
                    <a:gd name="connsiteY0" fmla="*/ 0 h 264319"/>
                    <a:gd name="connsiteX1" fmla="*/ 14288 w 54769"/>
                    <a:gd name="connsiteY1" fmla="*/ 59532 h 264319"/>
                    <a:gd name="connsiteX2" fmla="*/ 2381 w 54769"/>
                    <a:gd name="connsiteY2" fmla="*/ 95250 h 264319"/>
                    <a:gd name="connsiteX3" fmla="*/ 0 w 54769"/>
                    <a:gd name="connsiteY3" fmla="*/ 147638 h 264319"/>
                    <a:gd name="connsiteX4" fmla="*/ 23813 w 54769"/>
                    <a:gd name="connsiteY4" fmla="*/ 202407 h 264319"/>
                    <a:gd name="connsiteX5" fmla="*/ 50006 w 54769"/>
                    <a:gd name="connsiteY5" fmla="*/ 264319 h 264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69" h="264319">
                      <a:moveTo>
                        <a:pt x="54769" y="0"/>
                      </a:moveTo>
                      <a:lnTo>
                        <a:pt x="14288" y="59532"/>
                      </a:lnTo>
                      <a:lnTo>
                        <a:pt x="2381" y="95250"/>
                      </a:lnTo>
                      <a:lnTo>
                        <a:pt x="0" y="147638"/>
                      </a:lnTo>
                      <a:lnTo>
                        <a:pt x="23813" y="202407"/>
                      </a:lnTo>
                      <a:lnTo>
                        <a:pt x="50006" y="2643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8" name="フリーフォーム 27"/>
                <p:cNvSpPr/>
                <p:nvPr/>
              </p:nvSpPr>
              <p:spPr>
                <a:xfrm>
                  <a:off x="5443538" y="2974181"/>
                  <a:ext cx="66675" cy="264319"/>
                </a:xfrm>
                <a:custGeom>
                  <a:avLst/>
                  <a:gdLst>
                    <a:gd name="connsiteX0" fmla="*/ 66675 w 66675"/>
                    <a:gd name="connsiteY0" fmla="*/ 0 h 264319"/>
                    <a:gd name="connsiteX1" fmla="*/ 4762 w 66675"/>
                    <a:gd name="connsiteY1" fmla="*/ 78582 h 264319"/>
                    <a:gd name="connsiteX2" fmla="*/ 0 w 66675"/>
                    <a:gd name="connsiteY2" fmla="*/ 123825 h 264319"/>
                    <a:gd name="connsiteX3" fmla="*/ 14287 w 66675"/>
                    <a:gd name="connsiteY3" fmla="*/ 169069 h 264319"/>
                    <a:gd name="connsiteX4" fmla="*/ 54768 w 66675"/>
                    <a:gd name="connsiteY4" fmla="*/ 264319 h 264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264319">
                      <a:moveTo>
                        <a:pt x="66675" y="0"/>
                      </a:moveTo>
                      <a:lnTo>
                        <a:pt x="4762" y="78582"/>
                      </a:lnTo>
                      <a:lnTo>
                        <a:pt x="0" y="123825"/>
                      </a:lnTo>
                      <a:lnTo>
                        <a:pt x="14287" y="169069"/>
                      </a:lnTo>
                      <a:lnTo>
                        <a:pt x="54768" y="2643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29" name="フリーフォーム 28"/>
                <p:cNvSpPr/>
                <p:nvPr/>
              </p:nvSpPr>
              <p:spPr>
                <a:xfrm>
                  <a:off x="5672138" y="2995613"/>
                  <a:ext cx="214312" cy="35718"/>
                </a:xfrm>
                <a:custGeom>
                  <a:avLst/>
                  <a:gdLst>
                    <a:gd name="connsiteX0" fmla="*/ 0 w 214312"/>
                    <a:gd name="connsiteY0" fmla="*/ 35718 h 35718"/>
                    <a:gd name="connsiteX1" fmla="*/ 35718 w 214312"/>
                    <a:gd name="connsiteY1" fmla="*/ 0 h 35718"/>
                    <a:gd name="connsiteX2" fmla="*/ 85725 w 214312"/>
                    <a:gd name="connsiteY2" fmla="*/ 4762 h 35718"/>
                    <a:gd name="connsiteX3" fmla="*/ 159543 w 214312"/>
                    <a:gd name="connsiteY3" fmla="*/ 7143 h 35718"/>
                    <a:gd name="connsiteX4" fmla="*/ 214312 w 214312"/>
                    <a:gd name="connsiteY4" fmla="*/ 21431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312" h="35718">
                      <a:moveTo>
                        <a:pt x="0" y="35718"/>
                      </a:moveTo>
                      <a:lnTo>
                        <a:pt x="35718" y="0"/>
                      </a:lnTo>
                      <a:lnTo>
                        <a:pt x="85725" y="4762"/>
                      </a:lnTo>
                      <a:lnTo>
                        <a:pt x="159543" y="7143"/>
                      </a:lnTo>
                      <a:lnTo>
                        <a:pt x="214312" y="21431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30" name="フリーフォーム 29"/>
                <p:cNvSpPr/>
                <p:nvPr/>
              </p:nvSpPr>
              <p:spPr>
                <a:xfrm>
                  <a:off x="5724525" y="2957513"/>
                  <a:ext cx="35719" cy="333375"/>
                </a:xfrm>
                <a:custGeom>
                  <a:avLst/>
                  <a:gdLst>
                    <a:gd name="connsiteX0" fmla="*/ 11906 w 35719"/>
                    <a:gd name="connsiteY0" fmla="*/ 0 h 333375"/>
                    <a:gd name="connsiteX1" fmla="*/ 35719 w 35719"/>
                    <a:gd name="connsiteY1" fmla="*/ 104775 h 333375"/>
                    <a:gd name="connsiteX2" fmla="*/ 30956 w 35719"/>
                    <a:gd name="connsiteY2" fmla="*/ 159543 h 333375"/>
                    <a:gd name="connsiteX3" fmla="*/ 9525 w 35719"/>
                    <a:gd name="connsiteY3" fmla="*/ 257175 h 333375"/>
                    <a:gd name="connsiteX4" fmla="*/ 0 w 35719"/>
                    <a:gd name="connsiteY4" fmla="*/ 280987 h 333375"/>
                    <a:gd name="connsiteX5" fmla="*/ 4763 w 35719"/>
                    <a:gd name="connsiteY5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19" h="333375">
                      <a:moveTo>
                        <a:pt x="11906" y="0"/>
                      </a:moveTo>
                      <a:lnTo>
                        <a:pt x="35719" y="104775"/>
                      </a:lnTo>
                      <a:lnTo>
                        <a:pt x="30956" y="159543"/>
                      </a:lnTo>
                      <a:lnTo>
                        <a:pt x="9525" y="257175"/>
                      </a:lnTo>
                      <a:lnTo>
                        <a:pt x="0" y="280987"/>
                      </a:lnTo>
                      <a:lnTo>
                        <a:pt x="4763" y="3333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31" name="フリーフォーム 30"/>
                <p:cNvSpPr/>
                <p:nvPr/>
              </p:nvSpPr>
              <p:spPr>
                <a:xfrm>
                  <a:off x="5803106" y="2962275"/>
                  <a:ext cx="57150" cy="142875"/>
                </a:xfrm>
                <a:custGeom>
                  <a:avLst/>
                  <a:gdLst>
                    <a:gd name="connsiteX0" fmla="*/ 0 w 57150"/>
                    <a:gd name="connsiteY0" fmla="*/ 0 h 142875"/>
                    <a:gd name="connsiteX1" fmla="*/ 11907 w 57150"/>
                    <a:gd name="connsiteY1" fmla="*/ 61913 h 142875"/>
                    <a:gd name="connsiteX2" fmla="*/ 40482 w 57150"/>
                    <a:gd name="connsiteY2" fmla="*/ 142875 h 142875"/>
                    <a:gd name="connsiteX3" fmla="*/ 57150 w 57150"/>
                    <a:gd name="connsiteY3" fmla="*/ 12144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142875">
                      <a:moveTo>
                        <a:pt x="0" y="0"/>
                      </a:moveTo>
                      <a:lnTo>
                        <a:pt x="11907" y="61913"/>
                      </a:lnTo>
                      <a:lnTo>
                        <a:pt x="40482" y="142875"/>
                      </a:lnTo>
                      <a:lnTo>
                        <a:pt x="57150" y="121444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32" name="フリーフォーム 31"/>
                <p:cNvSpPr/>
                <p:nvPr/>
              </p:nvSpPr>
              <p:spPr>
                <a:xfrm>
                  <a:off x="5803106" y="3112294"/>
                  <a:ext cx="9525" cy="164306"/>
                </a:xfrm>
                <a:custGeom>
                  <a:avLst/>
                  <a:gdLst>
                    <a:gd name="connsiteX0" fmla="*/ 4763 w 9525"/>
                    <a:gd name="connsiteY0" fmla="*/ 0 h 164306"/>
                    <a:gd name="connsiteX1" fmla="*/ 9525 w 9525"/>
                    <a:gd name="connsiteY1" fmla="*/ 71437 h 164306"/>
                    <a:gd name="connsiteX2" fmla="*/ 0 w 9525"/>
                    <a:gd name="connsiteY2" fmla="*/ 164306 h 16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64306">
                      <a:moveTo>
                        <a:pt x="4763" y="0"/>
                      </a:moveTo>
                      <a:lnTo>
                        <a:pt x="9525" y="71437"/>
                      </a:lnTo>
                      <a:lnTo>
                        <a:pt x="0" y="164306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sp>
            <p:nvSpPr>
              <p:cNvPr id="15" name="テキスト ボックス 14"/>
              <p:cNvSpPr txBox="1"/>
              <p:nvPr/>
            </p:nvSpPr>
            <p:spPr>
              <a:xfrm>
                <a:off x="5429147" y="3187700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ja-JP" altLang="en-US" sz="1400" dirty="0" smtClean="0">
                    <a:effectLst>
                      <a:glow rad="88900">
                        <a:schemeClr val="bg1"/>
                      </a:glo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錆び</a:t>
                </a:r>
                <a:endParaRPr kumimoji="1" lang="ja-JP" altLang="en-US" sz="1400" dirty="0" smtClean="0">
                  <a:effectLst>
                    <a:glow rad="88900">
                      <a:schemeClr val="bg1"/>
                    </a:glow>
                  </a:effectLst>
                  <a:latin typeface="HGPｺﾞｼｯｸE" pitchFamily="50" charset="-128"/>
                  <a:ea typeface="HGPｺﾞｼｯｸE" pitchFamily="50" charset="-128"/>
                </a:endParaRPr>
              </a:p>
            </p:txBody>
          </p:sp>
        </p:grpSp>
        <p:grpSp>
          <p:nvGrpSpPr>
            <p:cNvPr id="33" name="グループ化 32"/>
            <p:cNvGrpSpPr/>
            <p:nvPr/>
          </p:nvGrpSpPr>
          <p:grpSpPr>
            <a:xfrm>
              <a:off x="4778734" y="1134629"/>
              <a:ext cx="567494" cy="1482725"/>
              <a:chOff x="5402188" y="2397125"/>
              <a:chExt cx="567494" cy="1482725"/>
            </a:xfrm>
          </p:grpSpPr>
          <p:sp>
            <p:nvSpPr>
              <p:cNvPr id="34" name="フリーフォーム 33"/>
              <p:cNvSpPr/>
              <p:nvPr/>
            </p:nvSpPr>
            <p:spPr>
              <a:xfrm>
                <a:off x="5410200" y="2397125"/>
                <a:ext cx="520700" cy="1482725"/>
              </a:xfrm>
              <a:custGeom>
                <a:avLst/>
                <a:gdLst>
                  <a:gd name="connsiteX0" fmla="*/ 520700 w 520700"/>
                  <a:gd name="connsiteY0" fmla="*/ 0 h 1482725"/>
                  <a:gd name="connsiteX1" fmla="*/ 517525 w 520700"/>
                  <a:gd name="connsiteY1" fmla="*/ 590550 h 1482725"/>
                  <a:gd name="connsiteX2" fmla="*/ 495300 w 520700"/>
                  <a:gd name="connsiteY2" fmla="*/ 752475 h 1482725"/>
                  <a:gd name="connsiteX3" fmla="*/ 485775 w 520700"/>
                  <a:gd name="connsiteY3" fmla="*/ 768350 h 1482725"/>
                  <a:gd name="connsiteX4" fmla="*/ 492125 w 520700"/>
                  <a:gd name="connsiteY4" fmla="*/ 882650 h 1482725"/>
                  <a:gd name="connsiteX5" fmla="*/ 495300 w 520700"/>
                  <a:gd name="connsiteY5" fmla="*/ 914400 h 1482725"/>
                  <a:gd name="connsiteX6" fmla="*/ 492125 w 520700"/>
                  <a:gd name="connsiteY6" fmla="*/ 984250 h 1482725"/>
                  <a:gd name="connsiteX7" fmla="*/ 508000 w 520700"/>
                  <a:gd name="connsiteY7" fmla="*/ 1057275 h 1482725"/>
                  <a:gd name="connsiteX8" fmla="*/ 473075 w 520700"/>
                  <a:gd name="connsiteY8" fmla="*/ 1133475 h 1482725"/>
                  <a:gd name="connsiteX9" fmla="*/ 466725 w 520700"/>
                  <a:gd name="connsiteY9" fmla="*/ 1219200 h 1482725"/>
                  <a:gd name="connsiteX10" fmla="*/ 450850 w 520700"/>
                  <a:gd name="connsiteY10" fmla="*/ 1450975 h 1482725"/>
                  <a:gd name="connsiteX11" fmla="*/ 441325 w 520700"/>
                  <a:gd name="connsiteY11" fmla="*/ 1482725 h 1482725"/>
                  <a:gd name="connsiteX12" fmla="*/ 0 w 520700"/>
                  <a:gd name="connsiteY12" fmla="*/ 1412875 h 1482725"/>
                  <a:gd name="connsiteX13" fmla="*/ 41275 w 520700"/>
                  <a:gd name="connsiteY13" fmla="*/ 1216025 h 1482725"/>
                  <a:gd name="connsiteX14" fmla="*/ 63500 w 520700"/>
                  <a:gd name="connsiteY14" fmla="*/ 1054100 h 1482725"/>
                  <a:gd name="connsiteX15" fmla="*/ 76200 w 520700"/>
                  <a:gd name="connsiteY15" fmla="*/ 882650 h 1482725"/>
                  <a:gd name="connsiteX16" fmla="*/ 76200 w 520700"/>
                  <a:gd name="connsiteY16" fmla="*/ 831850 h 1482725"/>
                  <a:gd name="connsiteX17" fmla="*/ 92075 w 520700"/>
                  <a:gd name="connsiteY17" fmla="*/ 727075 h 1482725"/>
                  <a:gd name="connsiteX18" fmla="*/ 85725 w 520700"/>
                  <a:gd name="connsiteY18" fmla="*/ 593725 h 1482725"/>
                  <a:gd name="connsiteX19" fmla="*/ 73025 w 520700"/>
                  <a:gd name="connsiteY19" fmla="*/ 561975 h 1482725"/>
                  <a:gd name="connsiteX20" fmla="*/ 92075 w 520700"/>
                  <a:gd name="connsiteY20" fmla="*/ 469900 h 1482725"/>
                  <a:gd name="connsiteX21" fmla="*/ 107950 w 520700"/>
                  <a:gd name="connsiteY21" fmla="*/ 234950 h 1482725"/>
                  <a:gd name="connsiteX22" fmla="*/ 117475 w 520700"/>
                  <a:gd name="connsiteY22" fmla="*/ 3175 h 148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0700" h="1482725">
                    <a:moveTo>
                      <a:pt x="520700" y="0"/>
                    </a:moveTo>
                    <a:cubicBezTo>
                      <a:pt x="519642" y="196850"/>
                      <a:pt x="518583" y="393700"/>
                      <a:pt x="517525" y="590550"/>
                    </a:cubicBezTo>
                    <a:lnTo>
                      <a:pt x="495300" y="752475"/>
                    </a:lnTo>
                    <a:lnTo>
                      <a:pt x="485775" y="768350"/>
                    </a:lnTo>
                    <a:lnTo>
                      <a:pt x="492125" y="882650"/>
                    </a:lnTo>
                    <a:lnTo>
                      <a:pt x="495300" y="914400"/>
                    </a:lnTo>
                    <a:lnTo>
                      <a:pt x="492125" y="984250"/>
                    </a:lnTo>
                    <a:lnTo>
                      <a:pt x="508000" y="1057275"/>
                    </a:lnTo>
                    <a:lnTo>
                      <a:pt x="473075" y="1133475"/>
                    </a:lnTo>
                    <a:lnTo>
                      <a:pt x="466725" y="1219200"/>
                    </a:lnTo>
                    <a:lnTo>
                      <a:pt x="450850" y="1450975"/>
                    </a:lnTo>
                    <a:lnTo>
                      <a:pt x="441325" y="1482725"/>
                    </a:lnTo>
                    <a:lnTo>
                      <a:pt x="0" y="1412875"/>
                    </a:lnTo>
                    <a:lnTo>
                      <a:pt x="41275" y="1216025"/>
                    </a:lnTo>
                    <a:lnTo>
                      <a:pt x="63500" y="1054100"/>
                    </a:lnTo>
                    <a:lnTo>
                      <a:pt x="76200" y="882650"/>
                    </a:lnTo>
                    <a:lnTo>
                      <a:pt x="76200" y="831850"/>
                    </a:lnTo>
                    <a:lnTo>
                      <a:pt x="92075" y="727075"/>
                    </a:lnTo>
                    <a:lnTo>
                      <a:pt x="85725" y="593725"/>
                    </a:lnTo>
                    <a:lnTo>
                      <a:pt x="73025" y="561975"/>
                    </a:lnTo>
                    <a:lnTo>
                      <a:pt x="92075" y="469900"/>
                    </a:lnTo>
                    <a:lnTo>
                      <a:pt x="107950" y="234950"/>
                    </a:lnTo>
                    <a:lnTo>
                      <a:pt x="117475" y="3175"/>
                    </a:lnTo>
                  </a:path>
                </a:pathLst>
              </a:custGeom>
              <a:gradFill>
                <a:gsLst>
                  <a:gs pos="0">
                    <a:srgbClr val="9FA0A0"/>
                  </a:gs>
                  <a:gs pos="80000">
                    <a:srgbClr val="868686"/>
                  </a:gs>
                  <a:gs pos="33000">
                    <a:srgbClr val="BFC0C0"/>
                  </a:gs>
                  <a:gs pos="100000">
                    <a:srgbClr val="B5B5B6"/>
                  </a:gs>
                </a:gsLst>
                <a:lin ang="0" scaled="1"/>
              </a:gradFill>
              <a:ln w="63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5" name="フリーフォーム 34"/>
              <p:cNvSpPr/>
              <p:nvPr/>
            </p:nvSpPr>
            <p:spPr>
              <a:xfrm>
                <a:off x="5476874" y="2943225"/>
                <a:ext cx="447675" cy="333375"/>
              </a:xfrm>
              <a:custGeom>
                <a:avLst/>
                <a:gdLst>
                  <a:gd name="connsiteX0" fmla="*/ 19050 w 433388"/>
                  <a:gd name="connsiteY0" fmla="*/ 52388 h 333375"/>
                  <a:gd name="connsiteX1" fmla="*/ 0 w 433388"/>
                  <a:gd name="connsiteY1" fmla="*/ 138113 h 333375"/>
                  <a:gd name="connsiteX2" fmla="*/ 0 w 433388"/>
                  <a:gd name="connsiteY2" fmla="*/ 252413 h 333375"/>
                  <a:gd name="connsiteX3" fmla="*/ 14288 w 433388"/>
                  <a:gd name="connsiteY3" fmla="*/ 309563 h 333375"/>
                  <a:gd name="connsiteX4" fmla="*/ 147638 w 433388"/>
                  <a:gd name="connsiteY4" fmla="*/ 333375 h 333375"/>
                  <a:gd name="connsiteX5" fmla="*/ 414338 w 433388"/>
                  <a:gd name="connsiteY5" fmla="*/ 300038 h 333375"/>
                  <a:gd name="connsiteX6" fmla="*/ 428625 w 433388"/>
                  <a:gd name="connsiteY6" fmla="*/ 138113 h 333375"/>
                  <a:gd name="connsiteX7" fmla="*/ 433388 w 433388"/>
                  <a:gd name="connsiteY7" fmla="*/ 14288 h 333375"/>
                  <a:gd name="connsiteX8" fmla="*/ 247650 w 433388"/>
                  <a:gd name="connsiteY8" fmla="*/ 0 h 333375"/>
                  <a:gd name="connsiteX9" fmla="*/ 47625 w 433388"/>
                  <a:gd name="connsiteY9" fmla="*/ 4763 h 333375"/>
                  <a:gd name="connsiteX10" fmla="*/ 19050 w 433388"/>
                  <a:gd name="connsiteY10" fmla="*/ 52388 h 333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433388" h="333375">
                    <a:moveTo>
                      <a:pt x="19050" y="52388"/>
                    </a:moveTo>
                    <a:lnTo>
                      <a:pt x="0" y="138113"/>
                    </a:lnTo>
                    <a:lnTo>
                      <a:pt x="0" y="252413"/>
                    </a:lnTo>
                    <a:lnTo>
                      <a:pt x="14288" y="309563"/>
                    </a:lnTo>
                    <a:lnTo>
                      <a:pt x="147638" y="333375"/>
                    </a:lnTo>
                    <a:lnTo>
                      <a:pt x="414338" y="300038"/>
                    </a:lnTo>
                    <a:lnTo>
                      <a:pt x="428625" y="138113"/>
                    </a:lnTo>
                    <a:lnTo>
                      <a:pt x="433388" y="14288"/>
                    </a:lnTo>
                    <a:lnTo>
                      <a:pt x="247650" y="0"/>
                    </a:lnTo>
                    <a:lnTo>
                      <a:pt x="47625" y="4763"/>
                    </a:lnTo>
                    <a:lnTo>
                      <a:pt x="19050" y="52388"/>
                    </a:lnTo>
                    <a:close/>
                  </a:path>
                </a:pathLst>
              </a:custGeom>
              <a:gradFill>
                <a:gsLst>
                  <a:gs pos="0">
                    <a:srgbClr val="D2C6C2"/>
                  </a:gs>
                  <a:gs pos="46255">
                    <a:srgbClr val="DFDEDD"/>
                  </a:gs>
                  <a:gs pos="71273">
                    <a:srgbClr val="EFE1DD"/>
                  </a:gs>
                  <a:gs pos="23800">
                    <a:srgbClr val="CB5839">
                      <a:lumMod val="53000"/>
                      <a:lumOff val="47000"/>
                    </a:srgbClr>
                  </a:gs>
                  <a:gs pos="100000">
                    <a:srgbClr val="D3C4C1"/>
                  </a:gs>
                </a:gsLst>
                <a:lin ang="0" scaled="1"/>
              </a:gradFill>
              <a:ln w="9525">
                <a:solidFill>
                  <a:schemeClr val="bg1">
                    <a:lumMod val="65000"/>
                  </a:schemeClr>
                </a:solidFill>
                <a:miter lim="800000"/>
              </a:ln>
              <a:effectLst>
                <a:innerShdw blurRad="114300">
                  <a:srgbClr val="DF8225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6" name="フリーフォーム 35"/>
              <p:cNvSpPr/>
              <p:nvPr/>
            </p:nvSpPr>
            <p:spPr>
              <a:xfrm>
                <a:off x="5610225" y="3226594"/>
                <a:ext cx="247650" cy="26194"/>
              </a:xfrm>
              <a:custGeom>
                <a:avLst/>
                <a:gdLst>
                  <a:gd name="connsiteX0" fmla="*/ 247650 w 247650"/>
                  <a:gd name="connsiteY0" fmla="*/ 0 h 26194"/>
                  <a:gd name="connsiteX1" fmla="*/ 135731 w 247650"/>
                  <a:gd name="connsiteY1" fmla="*/ 26194 h 26194"/>
                  <a:gd name="connsiteX2" fmla="*/ 59531 w 247650"/>
                  <a:gd name="connsiteY2" fmla="*/ 19050 h 26194"/>
                  <a:gd name="connsiteX3" fmla="*/ 0 w 247650"/>
                  <a:gd name="connsiteY3" fmla="*/ 4762 h 261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0" h="26194">
                    <a:moveTo>
                      <a:pt x="247650" y="0"/>
                    </a:moveTo>
                    <a:lnTo>
                      <a:pt x="135731" y="26194"/>
                    </a:lnTo>
                    <a:lnTo>
                      <a:pt x="59531" y="19050"/>
                    </a:lnTo>
                    <a:lnTo>
                      <a:pt x="0" y="4762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7" name="フリーフォーム 36"/>
              <p:cNvSpPr/>
              <p:nvPr/>
            </p:nvSpPr>
            <p:spPr>
              <a:xfrm>
                <a:off x="5476875" y="3148013"/>
                <a:ext cx="133350" cy="100012"/>
              </a:xfrm>
              <a:custGeom>
                <a:avLst/>
                <a:gdLst>
                  <a:gd name="connsiteX0" fmla="*/ 133350 w 133350"/>
                  <a:gd name="connsiteY0" fmla="*/ 95250 h 100012"/>
                  <a:gd name="connsiteX1" fmla="*/ 59531 w 133350"/>
                  <a:gd name="connsiteY1" fmla="*/ 95250 h 100012"/>
                  <a:gd name="connsiteX2" fmla="*/ 16669 w 133350"/>
                  <a:gd name="connsiteY2" fmla="*/ 100012 h 100012"/>
                  <a:gd name="connsiteX3" fmla="*/ 0 w 133350"/>
                  <a:gd name="connsiteY3" fmla="*/ 0 h 1000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3350" h="100012">
                    <a:moveTo>
                      <a:pt x="133350" y="95250"/>
                    </a:moveTo>
                    <a:lnTo>
                      <a:pt x="59531" y="95250"/>
                    </a:lnTo>
                    <a:lnTo>
                      <a:pt x="16669" y="100012"/>
                    </a:lnTo>
                    <a:lnTo>
                      <a:pt x="0" y="0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8" name="フリーフォーム 37"/>
              <p:cNvSpPr/>
              <p:nvPr/>
            </p:nvSpPr>
            <p:spPr>
              <a:xfrm>
                <a:off x="5476875" y="2962275"/>
                <a:ext cx="47625" cy="166688"/>
              </a:xfrm>
              <a:custGeom>
                <a:avLst/>
                <a:gdLst>
                  <a:gd name="connsiteX0" fmla="*/ 42863 w 47625"/>
                  <a:gd name="connsiteY0" fmla="*/ 0 h 166688"/>
                  <a:gd name="connsiteX1" fmla="*/ 0 w 47625"/>
                  <a:gd name="connsiteY1" fmla="*/ 111919 h 166688"/>
                  <a:gd name="connsiteX2" fmla="*/ 47625 w 47625"/>
                  <a:gd name="connsiteY2" fmla="*/ 166688 h 166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25" h="166688">
                    <a:moveTo>
                      <a:pt x="42863" y="0"/>
                    </a:moveTo>
                    <a:lnTo>
                      <a:pt x="0" y="111919"/>
                    </a:lnTo>
                    <a:lnTo>
                      <a:pt x="47625" y="166688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39" name="フリーフォーム 38"/>
              <p:cNvSpPr/>
              <p:nvPr/>
            </p:nvSpPr>
            <p:spPr>
              <a:xfrm>
                <a:off x="5550694" y="2950369"/>
                <a:ext cx="283369" cy="30956"/>
              </a:xfrm>
              <a:custGeom>
                <a:avLst/>
                <a:gdLst>
                  <a:gd name="connsiteX0" fmla="*/ 0 w 283369"/>
                  <a:gd name="connsiteY0" fmla="*/ 7144 h 30956"/>
                  <a:gd name="connsiteX1" fmla="*/ 195262 w 283369"/>
                  <a:gd name="connsiteY1" fmla="*/ 0 h 30956"/>
                  <a:gd name="connsiteX2" fmla="*/ 283369 w 283369"/>
                  <a:gd name="connsiteY2" fmla="*/ 30956 h 30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83369" h="30956">
                    <a:moveTo>
                      <a:pt x="0" y="7144"/>
                    </a:moveTo>
                    <a:lnTo>
                      <a:pt x="195262" y="0"/>
                    </a:lnTo>
                    <a:lnTo>
                      <a:pt x="283369" y="30956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0" name="フリーフォーム 39"/>
              <p:cNvSpPr/>
              <p:nvPr/>
            </p:nvSpPr>
            <p:spPr>
              <a:xfrm>
                <a:off x="5917406" y="2969419"/>
                <a:ext cx="4763" cy="145256"/>
              </a:xfrm>
              <a:custGeom>
                <a:avLst/>
                <a:gdLst>
                  <a:gd name="connsiteX0" fmla="*/ 2382 w 4763"/>
                  <a:gd name="connsiteY0" fmla="*/ 0 h 145256"/>
                  <a:gd name="connsiteX1" fmla="*/ 0 w 4763"/>
                  <a:gd name="connsiteY1" fmla="*/ 102394 h 145256"/>
                  <a:gd name="connsiteX2" fmla="*/ 4763 w 4763"/>
                  <a:gd name="connsiteY2" fmla="*/ 145256 h 1452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763" h="145256">
                    <a:moveTo>
                      <a:pt x="2382" y="0"/>
                    </a:moveTo>
                    <a:lnTo>
                      <a:pt x="0" y="102394"/>
                    </a:lnTo>
                    <a:lnTo>
                      <a:pt x="4763" y="145256"/>
                    </a:lnTo>
                  </a:path>
                </a:pathLst>
              </a:custGeom>
              <a:noFill/>
              <a:ln w="12700" cap="rnd">
                <a:solidFill>
                  <a:srgbClr val="DF8225"/>
                </a:solidFill>
                <a:rou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1" name="フリーフォーム 40"/>
              <p:cNvSpPr/>
              <p:nvPr/>
            </p:nvSpPr>
            <p:spPr>
              <a:xfrm>
                <a:off x="5853113" y="2400300"/>
                <a:ext cx="76200" cy="1466850"/>
              </a:xfrm>
              <a:custGeom>
                <a:avLst/>
                <a:gdLst>
                  <a:gd name="connsiteX0" fmla="*/ 76200 w 76200"/>
                  <a:gd name="connsiteY0" fmla="*/ 0 h 1466850"/>
                  <a:gd name="connsiteX1" fmla="*/ 73818 w 76200"/>
                  <a:gd name="connsiteY1" fmla="*/ 326231 h 1466850"/>
                  <a:gd name="connsiteX2" fmla="*/ 71437 w 76200"/>
                  <a:gd name="connsiteY2" fmla="*/ 566738 h 1466850"/>
                  <a:gd name="connsiteX3" fmla="*/ 61912 w 76200"/>
                  <a:gd name="connsiteY3" fmla="*/ 754856 h 1466850"/>
                  <a:gd name="connsiteX4" fmla="*/ 40481 w 76200"/>
                  <a:gd name="connsiteY4" fmla="*/ 866775 h 1466850"/>
                  <a:gd name="connsiteX5" fmla="*/ 47625 w 76200"/>
                  <a:gd name="connsiteY5" fmla="*/ 926306 h 1466850"/>
                  <a:gd name="connsiteX6" fmla="*/ 52387 w 76200"/>
                  <a:gd name="connsiteY6" fmla="*/ 1002506 h 1466850"/>
                  <a:gd name="connsiteX7" fmla="*/ 61912 w 76200"/>
                  <a:gd name="connsiteY7" fmla="*/ 1052513 h 1466850"/>
                  <a:gd name="connsiteX8" fmla="*/ 30956 w 76200"/>
                  <a:gd name="connsiteY8" fmla="*/ 1152525 h 1466850"/>
                  <a:gd name="connsiteX9" fmla="*/ 16668 w 76200"/>
                  <a:gd name="connsiteY9" fmla="*/ 1259681 h 1466850"/>
                  <a:gd name="connsiteX10" fmla="*/ 0 w 76200"/>
                  <a:gd name="connsiteY10" fmla="*/ 1466850 h 1466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76200" h="1466850">
                    <a:moveTo>
                      <a:pt x="76200" y="0"/>
                    </a:moveTo>
                    <a:lnTo>
                      <a:pt x="73818" y="326231"/>
                    </a:lnTo>
                    <a:cubicBezTo>
                      <a:pt x="73024" y="406400"/>
                      <a:pt x="72231" y="486569"/>
                      <a:pt x="71437" y="566738"/>
                    </a:cubicBezTo>
                    <a:lnTo>
                      <a:pt x="61912" y="754856"/>
                    </a:lnTo>
                    <a:lnTo>
                      <a:pt x="40481" y="866775"/>
                    </a:lnTo>
                    <a:lnTo>
                      <a:pt x="47625" y="926306"/>
                    </a:lnTo>
                    <a:lnTo>
                      <a:pt x="52387" y="1002506"/>
                    </a:lnTo>
                    <a:lnTo>
                      <a:pt x="61912" y="1052513"/>
                    </a:lnTo>
                    <a:lnTo>
                      <a:pt x="30956" y="1152525"/>
                    </a:lnTo>
                    <a:lnTo>
                      <a:pt x="16668" y="1259681"/>
                    </a:lnTo>
                    <a:lnTo>
                      <a:pt x="0" y="146685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2" name="フリーフォーム 41"/>
              <p:cNvSpPr/>
              <p:nvPr/>
            </p:nvSpPr>
            <p:spPr>
              <a:xfrm>
                <a:off x="5479256" y="2400300"/>
                <a:ext cx="52388" cy="616744"/>
              </a:xfrm>
              <a:custGeom>
                <a:avLst/>
                <a:gdLst>
                  <a:gd name="connsiteX0" fmla="*/ 52388 w 52388"/>
                  <a:gd name="connsiteY0" fmla="*/ 0 h 616744"/>
                  <a:gd name="connsiteX1" fmla="*/ 28575 w 52388"/>
                  <a:gd name="connsiteY1" fmla="*/ 266700 h 616744"/>
                  <a:gd name="connsiteX2" fmla="*/ 16669 w 52388"/>
                  <a:gd name="connsiteY2" fmla="*/ 438150 h 616744"/>
                  <a:gd name="connsiteX3" fmla="*/ 21432 w 52388"/>
                  <a:gd name="connsiteY3" fmla="*/ 483394 h 616744"/>
                  <a:gd name="connsiteX4" fmla="*/ 16669 w 52388"/>
                  <a:gd name="connsiteY4" fmla="*/ 542925 h 616744"/>
                  <a:gd name="connsiteX5" fmla="*/ 0 w 52388"/>
                  <a:gd name="connsiteY5" fmla="*/ 592931 h 616744"/>
                  <a:gd name="connsiteX6" fmla="*/ 0 w 52388"/>
                  <a:gd name="connsiteY6" fmla="*/ 616744 h 6167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88" h="616744">
                    <a:moveTo>
                      <a:pt x="52388" y="0"/>
                    </a:moveTo>
                    <a:lnTo>
                      <a:pt x="28575" y="266700"/>
                    </a:lnTo>
                    <a:lnTo>
                      <a:pt x="16669" y="438150"/>
                    </a:lnTo>
                    <a:lnTo>
                      <a:pt x="21432" y="483394"/>
                    </a:lnTo>
                    <a:lnTo>
                      <a:pt x="16669" y="542925"/>
                    </a:lnTo>
                    <a:lnTo>
                      <a:pt x="0" y="592931"/>
                    </a:lnTo>
                    <a:lnTo>
                      <a:pt x="0" y="616744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3" name="フリーフォーム 42"/>
              <p:cNvSpPr/>
              <p:nvPr/>
            </p:nvSpPr>
            <p:spPr>
              <a:xfrm>
                <a:off x="5407819" y="3245644"/>
                <a:ext cx="83344" cy="564356"/>
              </a:xfrm>
              <a:custGeom>
                <a:avLst/>
                <a:gdLst>
                  <a:gd name="connsiteX0" fmla="*/ 0 w 83344"/>
                  <a:gd name="connsiteY0" fmla="*/ 564356 h 564356"/>
                  <a:gd name="connsiteX1" fmla="*/ 40481 w 83344"/>
                  <a:gd name="connsiteY1" fmla="*/ 383381 h 564356"/>
                  <a:gd name="connsiteX2" fmla="*/ 73819 w 83344"/>
                  <a:gd name="connsiteY2" fmla="*/ 157162 h 564356"/>
                  <a:gd name="connsiteX3" fmla="*/ 83344 w 83344"/>
                  <a:gd name="connsiteY3" fmla="*/ 0 h 5643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344" h="564356">
                    <a:moveTo>
                      <a:pt x="0" y="564356"/>
                    </a:moveTo>
                    <a:lnTo>
                      <a:pt x="40481" y="383381"/>
                    </a:lnTo>
                    <a:lnTo>
                      <a:pt x="73819" y="157162"/>
                    </a:lnTo>
                    <a:lnTo>
                      <a:pt x="83344" y="0"/>
                    </a:lnTo>
                  </a:path>
                </a:pathLst>
              </a:custGeom>
              <a:noFill/>
              <a:ln w="12700" cap="rnd">
                <a:solidFill>
                  <a:schemeClr val="bg1">
                    <a:lumMod val="50000"/>
                  </a:schemeClr>
                </a:solidFill>
                <a:round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44" name="フリーフォーム 43"/>
              <p:cNvSpPr/>
              <p:nvPr/>
            </p:nvSpPr>
            <p:spPr>
              <a:xfrm>
                <a:off x="5402188" y="2397125"/>
                <a:ext cx="520700" cy="1482725"/>
              </a:xfrm>
              <a:custGeom>
                <a:avLst/>
                <a:gdLst>
                  <a:gd name="connsiteX0" fmla="*/ 520700 w 520700"/>
                  <a:gd name="connsiteY0" fmla="*/ 0 h 1482725"/>
                  <a:gd name="connsiteX1" fmla="*/ 517525 w 520700"/>
                  <a:gd name="connsiteY1" fmla="*/ 590550 h 1482725"/>
                  <a:gd name="connsiteX2" fmla="*/ 495300 w 520700"/>
                  <a:gd name="connsiteY2" fmla="*/ 752475 h 1482725"/>
                  <a:gd name="connsiteX3" fmla="*/ 485775 w 520700"/>
                  <a:gd name="connsiteY3" fmla="*/ 768350 h 1482725"/>
                  <a:gd name="connsiteX4" fmla="*/ 492125 w 520700"/>
                  <a:gd name="connsiteY4" fmla="*/ 882650 h 1482725"/>
                  <a:gd name="connsiteX5" fmla="*/ 495300 w 520700"/>
                  <a:gd name="connsiteY5" fmla="*/ 914400 h 1482725"/>
                  <a:gd name="connsiteX6" fmla="*/ 492125 w 520700"/>
                  <a:gd name="connsiteY6" fmla="*/ 984250 h 1482725"/>
                  <a:gd name="connsiteX7" fmla="*/ 508000 w 520700"/>
                  <a:gd name="connsiteY7" fmla="*/ 1057275 h 1482725"/>
                  <a:gd name="connsiteX8" fmla="*/ 473075 w 520700"/>
                  <a:gd name="connsiteY8" fmla="*/ 1133475 h 1482725"/>
                  <a:gd name="connsiteX9" fmla="*/ 466725 w 520700"/>
                  <a:gd name="connsiteY9" fmla="*/ 1219200 h 1482725"/>
                  <a:gd name="connsiteX10" fmla="*/ 450850 w 520700"/>
                  <a:gd name="connsiteY10" fmla="*/ 1450975 h 1482725"/>
                  <a:gd name="connsiteX11" fmla="*/ 441325 w 520700"/>
                  <a:gd name="connsiteY11" fmla="*/ 1482725 h 1482725"/>
                  <a:gd name="connsiteX12" fmla="*/ 0 w 520700"/>
                  <a:gd name="connsiteY12" fmla="*/ 1412875 h 1482725"/>
                  <a:gd name="connsiteX13" fmla="*/ 41275 w 520700"/>
                  <a:gd name="connsiteY13" fmla="*/ 1216025 h 1482725"/>
                  <a:gd name="connsiteX14" fmla="*/ 63500 w 520700"/>
                  <a:gd name="connsiteY14" fmla="*/ 1054100 h 1482725"/>
                  <a:gd name="connsiteX15" fmla="*/ 76200 w 520700"/>
                  <a:gd name="connsiteY15" fmla="*/ 882650 h 1482725"/>
                  <a:gd name="connsiteX16" fmla="*/ 76200 w 520700"/>
                  <a:gd name="connsiteY16" fmla="*/ 831850 h 1482725"/>
                  <a:gd name="connsiteX17" fmla="*/ 92075 w 520700"/>
                  <a:gd name="connsiteY17" fmla="*/ 727075 h 1482725"/>
                  <a:gd name="connsiteX18" fmla="*/ 85725 w 520700"/>
                  <a:gd name="connsiteY18" fmla="*/ 593725 h 1482725"/>
                  <a:gd name="connsiteX19" fmla="*/ 73025 w 520700"/>
                  <a:gd name="connsiteY19" fmla="*/ 561975 h 1482725"/>
                  <a:gd name="connsiteX20" fmla="*/ 92075 w 520700"/>
                  <a:gd name="connsiteY20" fmla="*/ 469900 h 1482725"/>
                  <a:gd name="connsiteX21" fmla="*/ 107950 w 520700"/>
                  <a:gd name="connsiteY21" fmla="*/ 234950 h 1482725"/>
                  <a:gd name="connsiteX22" fmla="*/ 117475 w 520700"/>
                  <a:gd name="connsiteY22" fmla="*/ 3175 h 1482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20700" h="1482725">
                    <a:moveTo>
                      <a:pt x="520700" y="0"/>
                    </a:moveTo>
                    <a:cubicBezTo>
                      <a:pt x="519642" y="196850"/>
                      <a:pt x="518583" y="393700"/>
                      <a:pt x="517525" y="590550"/>
                    </a:cubicBezTo>
                    <a:lnTo>
                      <a:pt x="495300" y="752475"/>
                    </a:lnTo>
                    <a:lnTo>
                      <a:pt x="485775" y="768350"/>
                    </a:lnTo>
                    <a:lnTo>
                      <a:pt x="492125" y="882650"/>
                    </a:lnTo>
                    <a:lnTo>
                      <a:pt x="495300" y="914400"/>
                    </a:lnTo>
                    <a:lnTo>
                      <a:pt x="492125" y="984250"/>
                    </a:lnTo>
                    <a:lnTo>
                      <a:pt x="508000" y="1057275"/>
                    </a:lnTo>
                    <a:lnTo>
                      <a:pt x="473075" y="1133475"/>
                    </a:lnTo>
                    <a:lnTo>
                      <a:pt x="466725" y="1219200"/>
                    </a:lnTo>
                    <a:lnTo>
                      <a:pt x="450850" y="1450975"/>
                    </a:lnTo>
                    <a:lnTo>
                      <a:pt x="441325" y="1482725"/>
                    </a:lnTo>
                    <a:lnTo>
                      <a:pt x="0" y="1412875"/>
                    </a:lnTo>
                    <a:lnTo>
                      <a:pt x="41275" y="1216025"/>
                    </a:lnTo>
                    <a:lnTo>
                      <a:pt x="63500" y="1054100"/>
                    </a:lnTo>
                    <a:lnTo>
                      <a:pt x="76200" y="882650"/>
                    </a:lnTo>
                    <a:lnTo>
                      <a:pt x="76200" y="831850"/>
                    </a:lnTo>
                    <a:lnTo>
                      <a:pt x="92075" y="727075"/>
                    </a:lnTo>
                    <a:lnTo>
                      <a:pt x="85725" y="593725"/>
                    </a:lnTo>
                    <a:lnTo>
                      <a:pt x="73025" y="561975"/>
                    </a:lnTo>
                    <a:lnTo>
                      <a:pt x="92075" y="469900"/>
                    </a:lnTo>
                    <a:lnTo>
                      <a:pt x="107950" y="234950"/>
                    </a:lnTo>
                    <a:lnTo>
                      <a:pt x="117475" y="3175"/>
                    </a:lnTo>
                  </a:path>
                </a:pathLst>
              </a:custGeom>
              <a:gradFill flip="none" rotWithShape="1">
                <a:gsLst>
                  <a:gs pos="0">
                    <a:srgbClr val="9FA0A0">
                      <a:alpha val="0"/>
                    </a:srgbClr>
                  </a:gs>
                  <a:gs pos="80000">
                    <a:schemeClr val="accent2">
                      <a:lumMod val="50000"/>
                      <a:alpha val="43000"/>
                    </a:schemeClr>
                  </a:gs>
                  <a:gs pos="29000">
                    <a:schemeClr val="accent2">
                      <a:lumMod val="50000"/>
                      <a:alpha val="57000"/>
                    </a:schemeClr>
                  </a:gs>
                  <a:gs pos="52928">
                    <a:srgbClr val="6C443C">
                      <a:alpha val="38000"/>
                    </a:srgbClr>
                  </a:gs>
                  <a:gs pos="100000">
                    <a:srgbClr val="B5B5B6">
                      <a:alpha val="0"/>
                    </a:srgbClr>
                  </a:gs>
                </a:gsLst>
                <a:lin ang="5400000" scaled="1"/>
                <a:tileRect/>
              </a:gradFill>
              <a:ln w="6350">
                <a:noFill/>
                <a:miter lim="800000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grpSp>
            <p:nvGrpSpPr>
              <p:cNvPr id="45" name="グループ化 44"/>
              <p:cNvGrpSpPr/>
              <p:nvPr/>
            </p:nvGrpSpPr>
            <p:grpSpPr>
              <a:xfrm>
                <a:off x="5432425" y="2511425"/>
                <a:ext cx="532606" cy="1276350"/>
                <a:chOff x="5432425" y="2511425"/>
                <a:chExt cx="532606" cy="1276350"/>
              </a:xfrm>
            </p:grpSpPr>
            <p:sp>
              <p:nvSpPr>
                <p:cNvPr id="47" name="フリーフォーム 46"/>
                <p:cNvSpPr/>
                <p:nvPr/>
              </p:nvSpPr>
              <p:spPr>
                <a:xfrm>
                  <a:off x="5467350" y="2511425"/>
                  <a:ext cx="466725" cy="412750"/>
                </a:xfrm>
                <a:custGeom>
                  <a:avLst/>
                  <a:gdLst>
                    <a:gd name="connsiteX0" fmla="*/ 50800 w 466725"/>
                    <a:gd name="connsiteY0" fmla="*/ 0 h 412750"/>
                    <a:gd name="connsiteX1" fmla="*/ 73025 w 466725"/>
                    <a:gd name="connsiteY1" fmla="*/ 95250 h 412750"/>
                    <a:gd name="connsiteX2" fmla="*/ 60325 w 466725"/>
                    <a:gd name="connsiteY2" fmla="*/ 200025 h 412750"/>
                    <a:gd name="connsiteX3" fmla="*/ 117475 w 466725"/>
                    <a:gd name="connsiteY3" fmla="*/ 352425 h 412750"/>
                    <a:gd name="connsiteX4" fmla="*/ 111125 w 466725"/>
                    <a:gd name="connsiteY4" fmla="*/ 374650 h 412750"/>
                    <a:gd name="connsiteX5" fmla="*/ 142875 w 466725"/>
                    <a:gd name="connsiteY5" fmla="*/ 412750 h 412750"/>
                    <a:gd name="connsiteX6" fmla="*/ 155575 w 466725"/>
                    <a:gd name="connsiteY6" fmla="*/ 358775 h 412750"/>
                    <a:gd name="connsiteX7" fmla="*/ 117475 w 466725"/>
                    <a:gd name="connsiteY7" fmla="*/ 355600 h 412750"/>
                    <a:gd name="connsiteX8" fmla="*/ 53975 w 466725"/>
                    <a:gd name="connsiteY8" fmla="*/ 374650 h 412750"/>
                    <a:gd name="connsiteX9" fmla="*/ 34925 w 466725"/>
                    <a:gd name="connsiteY9" fmla="*/ 371475 h 412750"/>
                    <a:gd name="connsiteX10" fmla="*/ 31750 w 466725"/>
                    <a:gd name="connsiteY10" fmla="*/ 393700 h 412750"/>
                    <a:gd name="connsiteX11" fmla="*/ 66675 w 466725"/>
                    <a:gd name="connsiteY11" fmla="*/ 371475 h 412750"/>
                    <a:gd name="connsiteX12" fmla="*/ 9525 w 466725"/>
                    <a:gd name="connsiteY12" fmla="*/ 355600 h 412750"/>
                    <a:gd name="connsiteX13" fmla="*/ 0 w 466725"/>
                    <a:gd name="connsiteY13" fmla="*/ 390525 h 412750"/>
                    <a:gd name="connsiteX14" fmla="*/ 25400 w 466725"/>
                    <a:gd name="connsiteY14" fmla="*/ 377825 h 412750"/>
                    <a:gd name="connsiteX15" fmla="*/ 114300 w 466725"/>
                    <a:gd name="connsiteY15" fmla="*/ 358775 h 412750"/>
                    <a:gd name="connsiteX16" fmla="*/ 180975 w 466725"/>
                    <a:gd name="connsiteY16" fmla="*/ 346075 h 412750"/>
                    <a:gd name="connsiteX17" fmla="*/ 206375 w 466725"/>
                    <a:gd name="connsiteY17" fmla="*/ 371475 h 412750"/>
                    <a:gd name="connsiteX18" fmla="*/ 260350 w 466725"/>
                    <a:gd name="connsiteY18" fmla="*/ 314325 h 412750"/>
                    <a:gd name="connsiteX19" fmla="*/ 177800 w 466725"/>
                    <a:gd name="connsiteY19" fmla="*/ 339725 h 412750"/>
                    <a:gd name="connsiteX20" fmla="*/ 355600 w 466725"/>
                    <a:gd name="connsiteY20" fmla="*/ 301625 h 412750"/>
                    <a:gd name="connsiteX21" fmla="*/ 400050 w 466725"/>
                    <a:gd name="connsiteY21" fmla="*/ 257175 h 412750"/>
                    <a:gd name="connsiteX22" fmla="*/ 403225 w 466725"/>
                    <a:gd name="connsiteY22" fmla="*/ 298450 h 412750"/>
                    <a:gd name="connsiteX23" fmla="*/ 361950 w 466725"/>
                    <a:gd name="connsiteY23" fmla="*/ 298450 h 412750"/>
                    <a:gd name="connsiteX24" fmla="*/ 466725 w 466725"/>
                    <a:gd name="connsiteY24" fmla="*/ 307975 h 412750"/>
                    <a:gd name="connsiteX25" fmla="*/ 454025 w 466725"/>
                    <a:gd name="connsiteY25" fmla="*/ 323850 h 4127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</a:cxnLst>
                  <a:rect l="l" t="t" r="r" b="b"/>
                  <a:pathLst>
                    <a:path w="466725" h="412750">
                      <a:moveTo>
                        <a:pt x="50800" y="0"/>
                      </a:moveTo>
                      <a:lnTo>
                        <a:pt x="73025" y="95250"/>
                      </a:lnTo>
                      <a:lnTo>
                        <a:pt x="60325" y="200025"/>
                      </a:lnTo>
                      <a:lnTo>
                        <a:pt x="117475" y="352425"/>
                      </a:lnTo>
                      <a:lnTo>
                        <a:pt x="111125" y="374650"/>
                      </a:lnTo>
                      <a:lnTo>
                        <a:pt x="142875" y="412750"/>
                      </a:lnTo>
                      <a:lnTo>
                        <a:pt x="155575" y="358775"/>
                      </a:lnTo>
                      <a:lnTo>
                        <a:pt x="117475" y="355600"/>
                      </a:lnTo>
                      <a:lnTo>
                        <a:pt x="53975" y="374650"/>
                      </a:lnTo>
                      <a:lnTo>
                        <a:pt x="34925" y="371475"/>
                      </a:lnTo>
                      <a:lnTo>
                        <a:pt x="31750" y="393700"/>
                      </a:lnTo>
                      <a:lnTo>
                        <a:pt x="66675" y="371475"/>
                      </a:lnTo>
                      <a:lnTo>
                        <a:pt x="9525" y="355600"/>
                      </a:lnTo>
                      <a:lnTo>
                        <a:pt x="0" y="390525"/>
                      </a:lnTo>
                      <a:lnTo>
                        <a:pt x="25400" y="377825"/>
                      </a:lnTo>
                      <a:lnTo>
                        <a:pt x="114300" y="358775"/>
                      </a:lnTo>
                      <a:lnTo>
                        <a:pt x="180975" y="346075"/>
                      </a:lnTo>
                      <a:lnTo>
                        <a:pt x="206375" y="371475"/>
                      </a:lnTo>
                      <a:lnTo>
                        <a:pt x="260350" y="314325"/>
                      </a:lnTo>
                      <a:lnTo>
                        <a:pt x="177800" y="339725"/>
                      </a:lnTo>
                      <a:lnTo>
                        <a:pt x="355600" y="301625"/>
                      </a:lnTo>
                      <a:lnTo>
                        <a:pt x="400050" y="257175"/>
                      </a:lnTo>
                      <a:lnTo>
                        <a:pt x="403225" y="298450"/>
                      </a:lnTo>
                      <a:lnTo>
                        <a:pt x="361950" y="298450"/>
                      </a:lnTo>
                      <a:lnTo>
                        <a:pt x="466725" y="307975"/>
                      </a:lnTo>
                      <a:lnTo>
                        <a:pt x="454025" y="323850"/>
                      </a:lnTo>
                    </a:path>
                  </a:pathLst>
                </a:custGeom>
                <a:noFill/>
                <a:ln w="12700" cap="rnd">
                  <a:solidFill>
                    <a:srgbClr val="DF8225"/>
                  </a:solidFill>
                  <a:round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48" name="フリーフォーム 47"/>
                <p:cNvSpPr/>
                <p:nvPr/>
              </p:nvSpPr>
              <p:spPr>
                <a:xfrm>
                  <a:off x="5457825" y="3378200"/>
                  <a:ext cx="127000" cy="409575"/>
                </a:xfrm>
                <a:custGeom>
                  <a:avLst/>
                  <a:gdLst>
                    <a:gd name="connsiteX0" fmla="*/ 127000 w 127000"/>
                    <a:gd name="connsiteY0" fmla="*/ 409575 h 409575"/>
                    <a:gd name="connsiteX1" fmla="*/ 85725 w 127000"/>
                    <a:gd name="connsiteY1" fmla="*/ 301625 h 409575"/>
                    <a:gd name="connsiteX2" fmla="*/ 9525 w 127000"/>
                    <a:gd name="connsiteY2" fmla="*/ 215900 h 409575"/>
                    <a:gd name="connsiteX3" fmla="*/ 0 w 127000"/>
                    <a:gd name="connsiteY3" fmla="*/ 149225 h 409575"/>
                    <a:gd name="connsiteX4" fmla="*/ 9525 w 127000"/>
                    <a:gd name="connsiteY4" fmla="*/ 76200 h 409575"/>
                    <a:gd name="connsiteX5" fmla="*/ 6350 w 127000"/>
                    <a:gd name="connsiteY5" fmla="*/ 0 h 4095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27000" h="409575">
                      <a:moveTo>
                        <a:pt x="127000" y="409575"/>
                      </a:moveTo>
                      <a:lnTo>
                        <a:pt x="85725" y="301625"/>
                      </a:lnTo>
                      <a:lnTo>
                        <a:pt x="9525" y="215900"/>
                      </a:lnTo>
                      <a:lnTo>
                        <a:pt x="0" y="149225"/>
                      </a:lnTo>
                      <a:lnTo>
                        <a:pt x="9525" y="76200"/>
                      </a:lnTo>
                      <a:lnTo>
                        <a:pt x="635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49" name="フリーフォーム 48"/>
                <p:cNvSpPr/>
                <p:nvPr/>
              </p:nvSpPr>
              <p:spPr>
                <a:xfrm>
                  <a:off x="5432425" y="3314700"/>
                  <a:ext cx="171450" cy="323850"/>
                </a:xfrm>
                <a:custGeom>
                  <a:avLst/>
                  <a:gdLst>
                    <a:gd name="connsiteX0" fmla="*/ 0 w 171450"/>
                    <a:gd name="connsiteY0" fmla="*/ 323850 h 323850"/>
                    <a:gd name="connsiteX1" fmla="*/ 31750 w 171450"/>
                    <a:gd name="connsiteY1" fmla="*/ 234950 h 323850"/>
                    <a:gd name="connsiteX2" fmla="*/ 28575 w 171450"/>
                    <a:gd name="connsiteY2" fmla="*/ 190500 h 323850"/>
                    <a:gd name="connsiteX3" fmla="*/ 95250 w 171450"/>
                    <a:gd name="connsiteY3" fmla="*/ 98425 h 323850"/>
                    <a:gd name="connsiteX4" fmla="*/ 171450 w 171450"/>
                    <a:gd name="connsiteY4" fmla="*/ 0 h 3238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71450" h="323850">
                      <a:moveTo>
                        <a:pt x="0" y="323850"/>
                      </a:moveTo>
                      <a:lnTo>
                        <a:pt x="31750" y="234950"/>
                      </a:lnTo>
                      <a:lnTo>
                        <a:pt x="28575" y="190500"/>
                      </a:lnTo>
                      <a:lnTo>
                        <a:pt x="95250" y="98425"/>
                      </a:lnTo>
                      <a:lnTo>
                        <a:pt x="17145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0" name="フリーフォーム 49"/>
                <p:cNvSpPr/>
                <p:nvPr/>
              </p:nvSpPr>
              <p:spPr>
                <a:xfrm>
                  <a:off x="5865019" y="3045619"/>
                  <a:ext cx="100012" cy="269081"/>
                </a:xfrm>
                <a:custGeom>
                  <a:avLst/>
                  <a:gdLst>
                    <a:gd name="connsiteX0" fmla="*/ 100012 w 100012"/>
                    <a:gd name="connsiteY0" fmla="*/ 0 h 269081"/>
                    <a:gd name="connsiteX1" fmla="*/ 69056 w 100012"/>
                    <a:gd name="connsiteY1" fmla="*/ 45244 h 269081"/>
                    <a:gd name="connsiteX2" fmla="*/ 50006 w 100012"/>
                    <a:gd name="connsiteY2" fmla="*/ 130969 h 269081"/>
                    <a:gd name="connsiteX3" fmla="*/ 4762 w 100012"/>
                    <a:gd name="connsiteY3" fmla="*/ 214312 h 269081"/>
                    <a:gd name="connsiteX4" fmla="*/ 0 w 100012"/>
                    <a:gd name="connsiteY4" fmla="*/ 269081 h 269081"/>
                    <a:gd name="connsiteX5" fmla="*/ 0 w 100012"/>
                    <a:gd name="connsiteY5" fmla="*/ 269081 h 2690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100012" h="269081">
                      <a:moveTo>
                        <a:pt x="100012" y="0"/>
                      </a:moveTo>
                      <a:lnTo>
                        <a:pt x="69056" y="45244"/>
                      </a:lnTo>
                      <a:lnTo>
                        <a:pt x="50006" y="130969"/>
                      </a:lnTo>
                      <a:lnTo>
                        <a:pt x="4762" y="214312"/>
                      </a:lnTo>
                      <a:lnTo>
                        <a:pt x="0" y="269081"/>
                      </a:lnTo>
                      <a:lnTo>
                        <a:pt x="0" y="269081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1" name="フリーフォーム 50"/>
                <p:cNvSpPr/>
                <p:nvPr/>
              </p:nvSpPr>
              <p:spPr>
                <a:xfrm>
                  <a:off x="5484019" y="2988469"/>
                  <a:ext cx="471487" cy="35719"/>
                </a:xfrm>
                <a:custGeom>
                  <a:avLst/>
                  <a:gdLst>
                    <a:gd name="connsiteX0" fmla="*/ 0 w 471487"/>
                    <a:gd name="connsiteY0" fmla="*/ 9525 h 35719"/>
                    <a:gd name="connsiteX1" fmla="*/ 76200 w 471487"/>
                    <a:gd name="connsiteY1" fmla="*/ 2381 h 35719"/>
                    <a:gd name="connsiteX2" fmla="*/ 135731 w 471487"/>
                    <a:gd name="connsiteY2" fmla="*/ 7144 h 35719"/>
                    <a:gd name="connsiteX3" fmla="*/ 152400 w 471487"/>
                    <a:gd name="connsiteY3" fmla="*/ 9525 h 35719"/>
                    <a:gd name="connsiteX4" fmla="*/ 188119 w 471487"/>
                    <a:gd name="connsiteY4" fmla="*/ 0 h 35719"/>
                    <a:gd name="connsiteX5" fmla="*/ 216694 w 471487"/>
                    <a:gd name="connsiteY5" fmla="*/ 16669 h 35719"/>
                    <a:gd name="connsiteX6" fmla="*/ 259556 w 471487"/>
                    <a:gd name="connsiteY6" fmla="*/ 26194 h 35719"/>
                    <a:gd name="connsiteX7" fmla="*/ 345281 w 471487"/>
                    <a:gd name="connsiteY7" fmla="*/ 19050 h 35719"/>
                    <a:gd name="connsiteX8" fmla="*/ 392906 w 471487"/>
                    <a:gd name="connsiteY8" fmla="*/ 4762 h 35719"/>
                    <a:gd name="connsiteX9" fmla="*/ 440531 w 471487"/>
                    <a:gd name="connsiteY9" fmla="*/ 7144 h 35719"/>
                    <a:gd name="connsiteX10" fmla="*/ 471487 w 471487"/>
                    <a:gd name="connsiteY10" fmla="*/ 35719 h 357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</a:cxnLst>
                  <a:rect l="l" t="t" r="r" b="b"/>
                  <a:pathLst>
                    <a:path w="471487" h="35719">
                      <a:moveTo>
                        <a:pt x="0" y="9525"/>
                      </a:moveTo>
                      <a:lnTo>
                        <a:pt x="76200" y="2381"/>
                      </a:lnTo>
                      <a:lnTo>
                        <a:pt x="135731" y="7144"/>
                      </a:lnTo>
                      <a:lnTo>
                        <a:pt x="152400" y="9525"/>
                      </a:lnTo>
                      <a:lnTo>
                        <a:pt x="188119" y="0"/>
                      </a:lnTo>
                      <a:lnTo>
                        <a:pt x="216694" y="16669"/>
                      </a:lnTo>
                      <a:lnTo>
                        <a:pt x="259556" y="26194"/>
                      </a:lnTo>
                      <a:lnTo>
                        <a:pt x="345281" y="19050"/>
                      </a:lnTo>
                      <a:lnTo>
                        <a:pt x="392906" y="4762"/>
                      </a:lnTo>
                      <a:lnTo>
                        <a:pt x="440531" y="7144"/>
                      </a:lnTo>
                      <a:lnTo>
                        <a:pt x="471487" y="357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2" name="フリーフォーム 51"/>
                <p:cNvSpPr/>
                <p:nvPr/>
              </p:nvSpPr>
              <p:spPr>
                <a:xfrm>
                  <a:off x="5834063" y="2964656"/>
                  <a:ext cx="64293" cy="309563"/>
                </a:xfrm>
                <a:custGeom>
                  <a:avLst/>
                  <a:gdLst>
                    <a:gd name="connsiteX0" fmla="*/ 14287 w 64293"/>
                    <a:gd name="connsiteY0" fmla="*/ 0 h 309563"/>
                    <a:gd name="connsiteX1" fmla="*/ 35718 w 64293"/>
                    <a:gd name="connsiteY1" fmla="*/ 83344 h 309563"/>
                    <a:gd name="connsiteX2" fmla="*/ 52387 w 64293"/>
                    <a:gd name="connsiteY2" fmla="*/ 102394 h 309563"/>
                    <a:gd name="connsiteX3" fmla="*/ 64293 w 64293"/>
                    <a:gd name="connsiteY3" fmla="*/ 159544 h 309563"/>
                    <a:gd name="connsiteX4" fmla="*/ 42862 w 64293"/>
                    <a:gd name="connsiteY4" fmla="*/ 214313 h 309563"/>
                    <a:gd name="connsiteX5" fmla="*/ 11906 w 64293"/>
                    <a:gd name="connsiteY5" fmla="*/ 252413 h 309563"/>
                    <a:gd name="connsiteX6" fmla="*/ 0 w 64293"/>
                    <a:gd name="connsiteY6" fmla="*/ 309563 h 3095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64293" h="309563">
                      <a:moveTo>
                        <a:pt x="14287" y="0"/>
                      </a:moveTo>
                      <a:lnTo>
                        <a:pt x="35718" y="83344"/>
                      </a:lnTo>
                      <a:lnTo>
                        <a:pt x="52387" y="102394"/>
                      </a:lnTo>
                      <a:lnTo>
                        <a:pt x="64293" y="159544"/>
                      </a:lnTo>
                      <a:lnTo>
                        <a:pt x="42862" y="214313"/>
                      </a:lnTo>
                      <a:lnTo>
                        <a:pt x="11906" y="252413"/>
                      </a:lnTo>
                      <a:lnTo>
                        <a:pt x="0" y="309563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3" name="フリーフォーム 52"/>
                <p:cNvSpPr/>
                <p:nvPr/>
              </p:nvSpPr>
              <p:spPr>
                <a:xfrm>
                  <a:off x="5586413" y="3264694"/>
                  <a:ext cx="292893" cy="19050"/>
                </a:xfrm>
                <a:custGeom>
                  <a:avLst/>
                  <a:gdLst>
                    <a:gd name="connsiteX0" fmla="*/ 0 w 292893"/>
                    <a:gd name="connsiteY0" fmla="*/ 19050 h 19050"/>
                    <a:gd name="connsiteX1" fmla="*/ 100012 w 292893"/>
                    <a:gd name="connsiteY1" fmla="*/ 0 h 19050"/>
                    <a:gd name="connsiteX2" fmla="*/ 166687 w 292893"/>
                    <a:gd name="connsiteY2" fmla="*/ 7144 h 19050"/>
                    <a:gd name="connsiteX3" fmla="*/ 221456 w 292893"/>
                    <a:gd name="connsiteY3" fmla="*/ 4762 h 19050"/>
                    <a:gd name="connsiteX4" fmla="*/ 292893 w 292893"/>
                    <a:gd name="connsiteY4" fmla="*/ 14287 h 190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92893" h="19050">
                      <a:moveTo>
                        <a:pt x="0" y="19050"/>
                      </a:moveTo>
                      <a:lnTo>
                        <a:pt x="100012" y="0"/>
                      </a:lnTo>
                      <a:lnTo>
                        <a:pt x="166687" y="7144"/>
                      </a:lnTo>
                      <a:lnTo>
                        <a:pt x="221456" y="4762"/>
                      </a:lnTo>
                      <a:lnTo>
                        <a:pt x="292893" y="14287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4" name="フリーフォーム 53"/>
                <p:cNvSpPr/>
                <p:nvPr/>
              </p:nvSpPr>
              <p:spPr>
                <a:xfrm>
                  <a:off x="5850731" y="3207544"/>
                  <a:ext cx="50007" cy="119062"/>
                </a:xfrm>
                <a:custGeom>
                  <a:avLst/>
                  <a:gdLst>
                    <a:gd name="connsiteX0" fmla="*/ 47625 w 50007"/>
                    <a:gd name="connsiteY0" fmla="*/ 119062 h 119062"/>
                    <a:gd name="connsiteX1" fmla="*/ 28575 w 50007"/>
                    <a:gd name="connsiteY1" fmla="*/ 61912 h 119062"/>
                    <a:gd name="connsiteX2" fmla="*/ 50007 w 50007"/>
                    <a:gd name="connsiteY2" fmla="*/ 28575 h 119062"/>
                    <a:gd name="connsiteX3" fmla="*/ 0 w 50007"/>
                    <a:gd name="connsiteY3" fmla="*/ 0 h 11906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007" h="119062">
                      <a:moveTo>
                        <a:pt x="47625" y="119062"/>
                      </a:moveTo>
                      <a:lnTo>
                        <a:pt x="28575" y="61912"/>
                      </a:lnTo>
                      <a:lnTo>
                        <a:pt x="50007" y="28575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5" name="フリーフォーム 54"/>
                <p:cNvSpPr/>
                <p:nvPr/>
              </p:nvSpPr>
              <p:spPr>
                <a:xfrm>
                  <a:off x="5584031" y="2952750"/>
                  <a:ext cx="73819" cy="142875"/>
                </a:xfrm>
                <a:custGeom>
                  <a:avLst/>
                  <a:gdLst>
                    <a:gd name="connsiteX0" fmla="*/ 73819 w 73819"/>
                    <a:gd name="connsiteY0" fmla="*/ 0 h 142875"/>
                    <a:gd name="connsiteX1" fmla="*/ 30957 w 73819"/>
                    <a:gd name="connsiteY1" fmla="*/ 102394 h 142875"/>
                    <a:gd name="connsiteX2" fmla="*/ 23813 w 73819"/>
                    <a:gd name="connsiteY2" fmla="*/ 130969 h 142875"/>
                    <a:gd name="connsiteX3" fmla="*/ 0 w 73819"/>
                    <a:gd name="connsiteY3" fmla="*/ 142875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73819" h="142875">
                      <a:moveTo>
                        <a:pt x="73819" y="0"/>
                      </a:moveTo>
                      <a:lnTo>
                        <a:pt x="30957" y="102394"/>
                      </a:lnTo>
                      <a:lnTo>
                        <a:pt x="23813" y="130969"/>
                      </a:lnTo>
                      <a:lnTo>
                        <a:pt x="0" y="1428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6" name="フリーフォーム 55"/>
                <p:cNvSpPr/>
                <p:nvPr/>
              </p:nvSpPr>
              <p:spPr>
                <a:xfrm>
                  <a:off x="5588794" y="3124200"/>
                  <a:ext cx="80962" cy="180975"/>
                </a:xfrm>
                <a:custGeom>
                  <a:avLst/>
                  <a:gdLst>
                    <a:gd name="connsiteX0" fmla="*/ 0 w 80962"/>
                    <a:gd name="connsiteY0" fmla="*/ 0 h 180975"/>
                    <a:gd name="connsiteX1" fmla="*/ 40481 w 80962"/>
                    <a:gd name="connsiteY1" fmla="*/ 35719 h 180975"/>
                    <a:gd name="connsiteX2" fmla="*/ 61912 w 80962"/>
                    <a:gd name="connsiteY2" fmla="*/ 111919 h 180975"/>
                    <a:gd name="connsiteX3" fmla="*/ 80962 w 80962"/>
                    <a:gd name="connsiteY3" fmla="*/ 150019 h 180975"/>
                    <a:gd name="connsiteX4" fmla="*/ 80962 w 80962"/>
                    <a:gd name="connsiteY4" fmla="*/ 180975 h 1809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0962" h="180975">
                      <a:moveTo>
                        <a:pt x="0" y="0"/>
                      </a:moveTo>
                      <a:lnTo>
                        <a:pt x="40481" y="35719"/>
                      </a:lnTo>
                      <a:lnTo>
                        <a:pt x="61912" y="111919"/>
                      </a:lnTo>
                      <a:lnTo>
                        <a:pt x="80962" y="150019"/>
                      </a:lnTo>
                      <a:lnTo>
                        <a:pt x="80962" y="1809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7" name="フリーフォーム 56"/>
                <p:cNvSpPr/>
                <p:nvPr/>
              </p:nvSpPr>
              <p:spPr>
                <a:xfrm>
                  <a:off x="5541169" y="2940844"/>
                  <a:ext cx="73819" cy="381000"/>
                </a:xfrm>
                <a:custGeom>
                  <a:avLst/>
                  <a:gdLst>
                    <a:gd name="connsiteX0" fmla="*/ 54769 w 73819"/>
                    <a:gd name="connsiteY0" fmla="*/ 0 h 381000"/>
                    <a:gd name="connsiteX1" fmla="*/ 14287 w 73819"/>
                    <a:gd name="connsiteY1" fmla="*/ 119062 h 381000"/>
                    <a:gd name="connsiteX2" fmla="*/ 4762 w 73819"/>
                    <a:gd name="connsiteY2" fmla="*/ 180975 h 381000"/>
                    <a:gd name="connsiteX3" fmla="*/ 0 w 73819"/>
                    <a:gd name="connsiteY3" fmla="*/ 209550 h 381000"/>
                    <a:gd name="connsiteX4" fmla="*/ 19050 w 73819"/>
                    <a:gd name="connsiteY4" fmla="*/ 264319 h 381000"/>
                    <a:gd name="connsiteX5" fmla="*/ 19050 w 73819"/>
                    <a:gd name="connsiteY5" fmla="*/ 290512 h 381000"/>
                    <a:gd name="connsiteX6" fmla="*/ 45244 w 73819"/>
                    <a:gd name="connsiteY6" fmla="*/ 338137 h 381000"/>
                    <a:gd name="connsiteX7" fmla="*/ 33337 w 73819"/>
                    <a:gd name="connsiteY7" fmla="*/ 354806 h 381000"/>
                    <a:gd name="connsiteX8" fmla="*/ 73819 w 73819"/>
                    <a:gd name="connsiteY8" fmla="*/ 381000 h 381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3819" h="381000">
                      <a:moveTo>
                        <a:pt x="54769" y="0"/>
                      </a:moveTo>
                      <a:lnTo>
                        <a:pt x="14287" y="119062"/>
                      </a:lnTo>
                      <a:lnTo>
                        <a:pt x="4762" y="180975"/>
                      </a:lnTo>
                      <a:lnTo>
                        <a:pt x="0" y="209550"/>
                      </a:lnTo>
                      <a:lnTo>
                        <a:pt x="19050" y="264319"/>
                      </a:lnTo>
                      <a:lnTo>
                        <a:pt x="19050" y="290512"/>
                      </a:lnTo>
                      <a:lnTo>
                        <a:pt x="45244" y="338137"/>
                      </a:lnTo>
                      <a:lnTo>
                        <a:pt x="33337" y="354806"/>
                      </a:lnTo>
                      <a:lnTo>
                        <a:pt x="73819" y="381000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8" name="フリーフォーム 57"/>
                <p:cNvSpPr/>
                <p:nvPr/>
              </p:nvSpPr>
              <p:spPr>
                <a:xfrm>
                  <a:off x="5486400" y="2983706"/>
                  <a:ext cx="54769" cy="264319"/>
                </a:xfrm>
                <a:custGeom>
                  <a:avLst/>
                  <a:gdLst>
                    <a:gd name="connsiteX0" fmla="*/ 54769 w 54769"/>
                    <a:gd name="connsiteY0" fmla="*/ 0 h 264319"/>
                    <a:gd name="connsiteX1" fmla="*/ 14288 w 54769"/>
                    <a:gd name="connsiteY1" fmla="*/ 59532 h 264319"/>
                    <a:gd name="connsiteX2" fmla="*/ 2381 w 54769"/>
                    <a:gd name="connsiteY2" fmla="*/ 95250 h 264319"/>
                    <a:gd name="connsiteX3" fmla="*/ 0 w 54769"/>
                    <a:gd name="connsiteY3" fmla="*/ 147638 h 264319"/>
                    <a:gd name="connsiteX4" fmla="*/ 23813 w 54769"/>
                    <a:gd name="connsiteY4" fmla="*/ 202407 h 264319"/>
                    <a:gd name="connsiteX5" fmla="*/ 50006 w 54769"/>
                    <a:gd name="connsiteY5" fmla="*/ 264319 h 264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54769" h="264319">
                      <a:moveTo>
                        <a:pt x="54769" y="0"/>
                      </a:moveTo>
                      <a:lnTo>
                        <a:pt x="14288" y="59532"/>
                      </a:lnTo>
                      <a:lnTo>
                        <a:pt x="2381" y="95250"/>
                      </a:lnTo>
                      <a:lnTo>
                        <a:pt x="0" y="147638"/>
                      </a:lnTo>
                      <a:lnTo>
                        <a:pt x="23813" y="202407"/>
                      </a:lnTo>
                      <a:lnTo>
                        <a:pt x="50006" y="2643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59" name="フリーフォーム 58"/>
                <p:cNvSpPr/>
                <p:nvPr/>
              </p:nvSpPr>
              <p:spPr>
                <a:xfrm>
                  <a:off x="5443538" y="2974181"/>
                  <a:ext cx="66675" cy="264319"/>
                </a:xfrm>
                <a:custGeom>
                  <a:avLst/>
                  <a:gdLst>
                    <a:gd name="connsiteX0" fmla="*/ 66675 w 66675"/>
                    <a:gd name="connsiteY0" fmla="*/ 0 h 264319"/>
                    <a:gd name="connsiteX1" fmla="*/ 4762 w 66675"/>
                    <a:gd name="connsiteY1" fmla="*/ 78582 h 264319"/>
                    <a:gd name="connsiteX2" fmla="*/ 0 w 66675"/>
                    <a:gd name="connsiteY2" fmla="*/ 123825 h 264319"/>
                    <a:gd name="connsiteX3" fmla="*/ 14287 w 66675"/>
                    <a:gd name="connsiteY3" fmla="*/ 169069 h 264319"/>
                    <a:gd name="connsiteX4" fmla="*/ 54768 w 66675"/>
                    <a:gd name="connsiteY4" fmla="*/ 264319 h 26431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6675" h="264319">
                      <a:moveTo>
                        <a:pt x="66675" y="0"/>
                      </a:moveTo>
                      <a:lnTo>
                        <a:pt x="4762" y="78582"/>
                      </a:lnTo>
                      <a:lnTo>
                        <a:pt x="0" y="123825"/>
                      </a:lnTo>
                      <a:lnTo>
                        <a:pt x="14287" y="169069"/>
                      </a:lnTo>
                      <a:lnTo>
                        <a:pt x="54768" y="264319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60" name="フリーフォーム 59"/>
                <p:cNvSpPr/>
                <p:nvPr/>
              </p:nvSpPr>
              <p:spPr>
                <a:xfrm>
                  <a:off x="5672138" y="2995613"/>
                  <a:ext cx="214312" cy="35718"/>
                </a:xfrm>
                <a:custGeom>
                  <a:avLst/>
                  <a:gdLst>
                    <a:gd name="connsiteX0" fmla="*/ 0 w 214312"/>
                    <a:gd name="connsiteY0" fmla="*/ 35718 h 35718"/>
                    <a:gd name="connsiteX1" fmla="*/ 35718 w 214312"/>
                    <a:gd name="connsiteY1" fmla="*/ 0 h 35718"/>
                    <a:gd name="connsiteX2" fmla="*/ 85725 w 214312"/>
                    <a:gd name="connsiteY2" fmla="*/ 4762 h 35718"/>
                    <a:gd name="connsiteX3" fmla="*/ 159543 w 214312"/>
                    <a:gd name="connsiteY3" fmla="*/ 7143 h 35718"/>
                    <a:gd name="connsiteX4" fmla="*/ 214312 w 214312"/>
                    <a:gd name="connsiteY4" fmla="*/ 21431 h 35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14312" h="35718">
                      <a:moveTo>
                        <a:pt x="0" y="35718"/>
                      </a:moveTo>
                      <a:lnTo>
                        <a:pt x="35718" y="0"/>
                      </a:lnTo>
                      <a:lnTo>
                        <a:pt x="85725" y="4762"/>
                      </a:lnTo>
                      <a:lnTo>
                        <a:pt x="159543" y="7143"/>
                      </a:lnTo>
                      <a:lnTo>
                        <a:pt x="214312" y="21431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61" name="フリーフォーム 60"/>
                <p:cNvSpPr/>
                <p:nvPr/>
              </p:nvSpPr>
              <p:spPr>
                <a:xfrm>
                  <a:off x="5724525" y="2957513"/>
                  <a:ext cx="35719" cy="333375"/>
                </a:xfrm>
                <a:custGeom>
                  <a:avLst/>
                  <a:gdLst>
                    <a:gd name="connsiteX0" fmla="*/ 11906 w 35719"/>
                    <a:gd name="connsiteY0" fmla="*/ 0 h 333375"/>
                    <a:gd name="connsiteX1" fmla="*/ 35719 w 35719"/>
                    <a:gd name="connsiteY1" fmla="*/ 104775 h 333375"/>
                    <a:gd name="connsiteX2" fmla="*/ 30956 w 35719"/>
                    <a:gd name="connsiteY2" fmla="*/ 159543 h 333375"/>
                    <a:gd name="connsiteX3" fmla="*/ 9525 w 35719"/>
                    <a:gd name="connsiteY3" fmla="*/ 257175 h 333375"/>
                    <a:gd name="connsiteX4" fmla="*/ 0 w 35719"/>
                    <a:gd name="connsiteY4" fmla="*/ 280987 h 333375"/>
                    <a:gd name="connsiteX5" fmla="*/ 4763 w 35719"/>
                    <a:gd name="connsiteY5" fmla="*/ 333375 h 333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5719" h="333375">
                      <a:moveTo>
                        <a:pt x="11906" y="0"/>
                      </a:moveTo>
                      <a:lnTo>
                        <a:pt x="35719" y="104775"/>
                      </a:lnTo>
                      <a:lnTo>
                        <a:pt x="30956" y="159543"/>
                      </a:lnTo>
                      <a:lnTo>
                        <a:pt x="9525" y="257175"/>
                      </a:lnTo>
                      <a:lnTo>
                        <a:pt x="0" y="280987"/>
                      </a:lnTo>
                      <a:lnTo>
                        <a:pt x="4763" y="333375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62" name="フリーフォーム 61"/>
                <p:cNvSpPr/>
                <p:nvPr/>
              </p:nvSpPr>
              <p:spPr>
                <a:xfrm>
                  <a:off x="5803106" y="2962275"/>
                  <a:ext cx="57150" cy="142875"/>
                </a:xfrm>
                <a:custGeom>
                  <a:avLst/>
                  <a:gdLst>
                    <a:gd name="connsiteX0" fmla="*/ 0 w 57150"/>
                    <a:gd name="connsiteY0" fmla="*/ 0 h 142875"/>
                    <a:gd name="connsiteX1" fmla="*/ 11907 w 57150"/>
                    <a:gd name="connsiteY1" fmla="*/ 61913 h 142875"/>
                    <a:gd name="connsiteX2" fmla="*/ 40482 w 57150"/>
                    <a:gd name="connsiteY2" fmla="*/ 142875 h 142875"/>
                    <a:gd name="connsiteX3" fmla="*/ 57150 w 57150"/>
                    <a:gd name="connsiteY3" fmla="*/ 121444 h 1428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150" h="142875">
                      <a:moveTo>
                        <a:pt x="0" y="0"/>
                      </a:moveTo>
                      <a:lnTo>
                        <a:pt x="11907" y="61913"/>
                      </a:lnTo>
                      <a:lnTo>
                        <a:pt x="40482" y="142875"/>
                      </a:lnTo>
                      <a:lnTo>
                        <a:pt x="57150" y="121444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  <p:sp>
              <p:nvSpPr>
                <p:cNvPr id="63" name="フリーフォーム 62"/>
                <p:cNvSpPr/>
                <p:nvPr/>
              </p:nvSpPr>
              <p:spPr>
                <a:xfrm>
                  <a:off x="5803106" y="3112294"/>
                  <a:ext cx="9525" cy="164306"/>
                </a:xfrm>
                <a:custGeom>
                  <a:avLst/>
                  <a:gdLst>
                    <a:gd name="connsiteX0" fmla="*/ 4763 w 9525"/>
                    <a:gd name="connsiteY0" fmla="*/ 0 h 164306"/>
                    <a:gd name="connsiteX1" fmla="*/ 9525 w 9525"/>
                    <a:gd name="connsiteY1" fmla="*/ 71437 h 164306"/>
                    <a:gd name="connsiteX2" fmla="*/ 0 w 9525"/>
                    <a:gd name="connsiteY2" fmla="*/ 164306 h 1643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9525" h="164306">
                      <a:moveTo>
                        <a:pt x="4763" y="0"/>
                      </a:moveTo>
                      <a:lnTo>
                        <a:pt x="9525" y="71437"/>
                      </a:lnTo>
                      <a:lnTo>
                        <a:pt x="0" y="164306"/>
                      </a:lnTo>
                    </a:path>
                  </a:pathLst>
                </a:custGeom>
                <a:noFill/>
                <a:ln w="12700">
                  <a:solidFill>
                    <a:srgbClr val="DF8225"/>
                  </a:solidFill>
                  <a:miter lim="800000"/>
                </a:ln>
                <a:scene3d>
                  <a:camera prst="orthographicFront"/>
                  <a:lightRig rig="threePt" dir="t"/>
                </a:scene3d>
                <a:sp3d>
                  <a:bevelT w="63500" h="254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latin typeface="HGPｺﾞｼｯｸE" panose="020B0900000000000000" pitchFamily="50" charset="-128"/>
                    <a:ea typeface="HGPｺﾞｼｯｸE" panose="020B0900000000000000" pitchFamily="50" charset="-128"/>
                  </a:endParaRPr>
                </a:p>
              </p:txBody>
            </p:sp>
          </p:grpSp>
          <p:sp>
            <p:nvSpPr>
              <p:cNvPr id="46" name="テキスト ボックス 45"/>
              <p:cNvSpPr txBox="1"/>
              <p:nvPr/>
            </p:nvSpPr>
            <p:spPr>
              <a:xfrm>
                <a:off x="5429149" y="3187700"/>
                <a:ext cx="54053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kumimoji="1" lang="ja-JP" altLang="en-US" sz="1400" dirty="0" smtClean="0">
                    <a:effectLst>
                      <a:glow rad="88900">
                        <a:schemeClr val="bg1"/>
                      </a:glow>
                    </a:effectLst>
                    <a:latin typeface="HGPｺﾞｼｯｸE" panose="020B0900000000000000" pitchFamily="50" charset="-128"/>
                    <a:ea typeface="HGPｺﾞｼｯｸE" panose="020B0900000000000000" pitchFamily="50" charset="-128"/>
                  </a:rPr>
                  <a:t>錆び</a:t>
                </a:r>
              </a:p>
            </p:txBody>
          </p:sp>
        </p:grpSp>
        <p:grpSp>
          <p:nvGrpSpPr>
            <p:cNvPr id="64" name="グループ化 63"/>
            <p:cNvGrpSpPr/>
            <p:nvPr/>
          </p:nvGrpSpPr>
          <p:grpSpPr>
            <a:xfrm>
              <a:off x="2497571" y="1139392"/>
              <a:ext cx="449263" cy="1587501"/>
              <a:chOff x="377825" y="2401888"/>
              <a:chExt cx="449263" cy="1587501"/>
            </a:xfrm>
          </p:grpSpPr>
          <p:sp>
            <p:nvSpPr>
              <p:cNvPr id="65" name="Rectangle 11"/>
              <p:cNvSpPr>
                <a:spLocks noChangeArrowheads="1"/>
              </p:cNvSpPr>
              <p:nvPr/>
            </p:nvSpPr>
            <p:spPr bwMode="auto">
              <a:xfrm>
                <a:off x="382588" y="2401888"/>
                <a:ext cx="444500" cy="1587501"/>
              </a:xfrm>
              <a:prstGeom prst="rect">
                <a:avLst/>
              </a:prstGeom>
              <a:gradFill>
                <a:gsLst>
                  <a:gs pos="0">
                    <a:srgbClr val="9FA0A0"/>
                  </a:gs>
                  <a:gs pos="80000">
                    <a:srgbClr val="868686"/>
                  </a:gs>
                  <a:gs pos="33000">
                    <a:srgbClr val="BFC0C0"/>
                  </a:gs>
                  <a:gs pos="100000">
                    <a:srgbClr val="B5B5B6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66" name="Freeform 12"/>
              <p:cNvSpPr>
                <a:spLocks/>
              </p:cNvSpPr>
              <p:nvPr/>
            </p:nvSpPr>
            <p:spPr bwMode="auto">
              <a:xfrm>
                <a:off x="377825" y="2976563"/>
                <a:ext cx="444500" cy="595313"/>
              </a:xfrm>
              <a:custGeom>
                <a:avLst/>
                <a:gdLst>
                  <a:gd name="T0" fmla="*/ 0 w 187"/>
                  <a:gd name="T1" fmla="*/ 251 h 251"/>
                  <a:gd name="T2" fmla="*/ 94 w 187"/>
                  <a:gd name="T3" fmla="*/ 234 h 251"/>
                  <a:gd name="T4" fmla="*/ 187 w 187"/>
                  <a:gd name="T5" fmla="*/ 251 h 251"/>
                  <a:gd name="T6" fmla="*/ 187 w 187"/>
                  <a:gd name="T7" fmla="*/ 16 h 251"/>
                  <a:gd name="T8" fmla="*/ 94 w 187"/>
                  <a:gd name="T9" fmla="*/ 0 h 251"/>
                  <a:gd name="T10" fmla="*/ 0 w 187"/>
                  <a:gd name="T11" fmla="*/ 16 h 251"/>
                  <a:gd name="T12" fmla="*/ 0 w 187"/>
                  <a:gd name="T1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251">
                    <a:moveTo>
                      <a:pt x="0" y="251"/>
                    </a:moveTo>
                    <a:cubicBezTo>
                      <a:pt x="0" y="242"/>
                      <a:pt x="42" y="234"/>
                      <a:pt x="94" y="234"/>
                    </a:cubicBezTo>
                    <a:cubicBezTo>
                      <a:pt x="145" y="234"/>
                      <a:pt x="187" y="242"/>
                      <a:pt x="187" y="251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187" y="7"/>
                      <a:pt x="145" y="0"/>
                      <a:pt x="94" y="0"/>
                    </a:cubicBezTo>
                    <a:cubicBezTo>
                      <a:pt x="42" y="0"/>
                      <a:pt x="0" y="7"/>
                      <a:pt x="0" y="16"/>
                    </a:cubicBezTo>
                    <a:lnTo>
                      <a:pt x="0" y="2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CACA"/>
                  </a:gs>
                  <a:gs pos="46255">
                    <a:schemeClr val="bg1">
                      <a:lumMod val="87000"/>
                    </a:schemeClr>
                  </a:gs>
                  <a:gs pos="71273">
                    <a:schemeClr val="bg1">
                      <a:lumMod val="95000"/>
                    </a:schemeClr>
                  </a:gs>
                  <a:gs pos="23800">
                    <a:schemeClr val="bg1">
                      <a:lumMod val="95000"/>
                    </a:schemeClr>
                  </a:gs>
                  <a:gs pos="100000">
                    <a:srgbClr val="C9CACA"/>
                  </a:gs>
                </a:gsLst>
                <a:lin ang="0" scaled="1"/>
                <a:tileRect/>
              </a:gradFill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schemeClr val="bg1">
                    <a:lumMod val="65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67" name="Freeform 13"/>
              <p:cNvSpPr>
                <a:spLocks/>
              </p:cNvSpPr>
              <p:nvPr/>
            </p:nvSpPr>
            <p:spPr bwMode="auto">
              <a:xfrm>
                <a:off x="377825" y="2767013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68" name="Freeform 14"/>
              <p:cNvSpPr>
                <a:spLocks/>
              </p:cNvSpPr>
              <p:nvPr/>
            </p:nvSpPr>
            <p:spPr bwMode="auto">
              <a:xfrm>
                <a:off x="377825" y="2976563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69" name="Freeform 15"/>
              <p:cNvSpPr>
                <a:spLocks/>
              </p:cNvSpPr>
              <p:nvPr/>
            </p:nvSpPr>
            <p:spPr bwMode="auto">
              <a:xfrm>
                <a:off x="377825" y="3038475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0" name="Freeform 16"/>
              <p:cNvSpPr>
                <a:spLocks/>
              </p:cNvSpPr>
              <p:nvPr/>
            </p:nvSpPr>
            <p:spPr bwMode="auto">
              <a:xfrm>
                <a:off x="377825" y="3122613"/>
                <a:ext cx="444500" cy="41275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1" name="Freeform 17"/>
              <p:cNvSpPr>
                <a:spLocks/>
              </p:cNvSpPr>
              <p:nvPr/>
            </p:nvSpPr>
            <p:spPr bwMode="auto">
              <a:xfrm>
                <a:off x="377825" y="3457575"/>
                <a:ext cx="444500" cy="39688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2" name="Freeform 18"/>
              <p:cNvSpPr>
                <a:spLocks/>
              </p:cNvSpPr>
              <p:nvPr/>
            </p:nvSpPr>
            <p:spPr bwMode="auto">
              <a:xfrm>
                <a:off x="377825" y="3530600"/>
                <a:ext cx="444500" cy="41275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3" name="Line 19"/>
              <p:cNvSpPr>
                <a:spLocks noChangeShapeType="1"/>
              </p:cNvSpPr>
              <p:nvPr/>
            </p:nvSpPr>
            <p:spPr bwMode="auto">
              <a:xfrm>
                <a:off x="40640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4" name="Line 20"/>
              <p:cNvSpPr>
                <a:spLocks noChangeShapeType="1"/>
              </p:cNvSpPr>
              <p:nvPr/>
            </p:nvSpPr>
            <p:spPr bwMode="auto">
              <a:xfrm>
                <a:off x="439738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5" name="Line 21"/>
              <p:cNvSpPr>
                <a:spLocks noChangeShapeType="1"/>
              </p:cNvSpPr>
              <p:nvPr/>
            </p:nvSpPr>
            <p:spPr bwMode="auto">
              <a:xfrm>
                <a:off x="48736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6" name="Line 22"/>
              <p:cNvSpPr>
                <a:spLocks noChangeShapeType="1"/>
              </p:cNvSpPr>
              <p:nvPr/>
            </p:nvSpPr>
            <p:spPr bwMode="auto">
              <a:xfrm>
                <a:off x="631825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7" name="Line 23"/>
              <p:cNvSpPr>
                <a:spLocks noChangeShapeType="1"/>
              </p:cNvSpPr>
              <p:nvPr/>
            </p:nvSpPr>
            <p:spPr bwMode="auto">
              <a:xfrm>
                <a:off x="70961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8" name="Line 24"/>
              <p:cNvSpPr>
                <a:spLocks noChangeShapeType="1"/>
              </p:cNvSpPr>
              <p:nvPr/>
            </p:nvSpPr>
            <p:spPr bwMode="auto">
              <a:xfrm>
                <a:off x="55086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79" name="Line 25"/>
              <p:cNvSpPr>
                <a:spLocks noChangeShapeType="1"/>
              </p:cNvSpPr>
              <p:nvPr/>
            </p:nvSpPr>
            <p:spPr bwMode="auto">
              <a:xfrm>
                <a:off x="76200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80" name="Line 26"/>
              <p:cNvSpPr>
                <a:spLocks noChangeShapeType="1"/>
              </p:cNvSpPr>
              <p:nvPr/>
            </p:nvSpPr>
            <p:spPr bwMode="auto">
              <a:xfrm>
                <a:off x="79375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81" name="Line 27"/>
              <p:cNvSpPr>
                <a:spLocks noChangeShapeType="1"/>
              </p:cNvSpPr>
              <p:nvPr/>
            </p:nvSpPr>
            <p:spPr bwMode="auto">
              <a:xfrm>
                <a:off x="822325" y="2401888"/>
                <a:ext cx="0" cy="158750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82" name="Line 28"/>
              <p:cNvSpPr>
                <a:spLocks noChangeShapeType="1"/>
              </p:cNvSpPr>
              <p:nvPr/>
            </p:nvSpPr>
            <p:spPr bwMode="auto">
              <a:xfrm flipV="1">
                <a:off x="377825" y="2401888"/>
                <a:ext cx="0" cy="158750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83" name="正方形/長方形 82"/>
            <p:cNvSpPr/>
            <p:nvPr/>
          </p:nvSpPr>
          <p:spPr>
            <a:xfrm>
              <a:off x="2711669" y="143289"/>
              <a:ext cx="247375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ja-JP" altLang="en-US" sz="2000" dirty="0">
                  <a:solidFill>
                    <a:prstClr val="black"/>
                  </a:solidFill>
                  <a:latin typeface="HGP創英角ｺﾞｼｯｸUB" panose="020B0900000000000000" pitchFamily="50" charset="-128"/>
                  <a:ea typeface="HGP創英角ｺﾞｼｯｸUB" panose="020B0900000000000000" pitchFamily="50" charset="-128"/>
                </a:rPr>
                <a:t>骨粗鬆症の病型分類</a:t>
              </a:r>
            </a:p>
          </p:txBody>
        </p:sp>
        <p:sp>
          <p:nvSpPr>
            <p:cNvPr id="84" name="テキスト ボックス 83"/>
            <p:cNvSpPr txBox="1"/>
            <p:nvPr/>
          </p:nvSpPr>
          <p:spPr>
            <a:xfrm>
              <a:off x="3805098" y="5519845"/>
              <a:ext cx="3744686" cy="2637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>
              <a:defPPr>
                <a:defRPr lang="ja-JP"/>
              </a:defPPr>
              <a:lvl1pPr algn="r">
                <a:defRPr sz="1100">
                  <a:latin typeface="HGPｺﾞｼｯｸE" pitchFamily="50" charset="-128"/>
                  <a:ea typeface="HGPｺﾞｼｯｸE" pitchFamily="50" charset="-128"/>
                </a:defRPr>
              </a:lvl1pPr>
            </a:lstStyle>
            <a:p>
              <a:r>
                <a:rPr lang="ja-JP" altLang="en-US" dirty="0"/>
                <a:t>斎藤　充</a:t>
              </a:r>
              <a:r>
                <a:rPr lang="en-US" altLang="ja-JP" dirty="0"/>
                <a:t>: </a:t>
              </a:r>
              <a:r>
                <a:rPr lang="ja-JP" altLang="en-US" dirty="0"/>
                <a:t>医薬ジャーナル </a:t>
              </a:r>
              <a:r>
                <a:rPr lang="en-US" altLang="ja-JP" dirty="0"/>
                <a:t>47(9): 134, 2011</a:t>
              </a:r>
              <a:endParaRPr lang="ja-JP" altLang="en-US" dirty="0"/>
            </a:p>
          </p:txBody>
        </p:sp>
        <p:sp>
          <p:nvSpPr>
            <p:cNvPr id="85" name="Freeform 6"/>
            <p:cNvSpPr>
              <a:spLocks/>
            </p:cNvSpPr>
            <p:nvPr/>
          </p:nvSpPr>
          <p:spPr bwMode="auto">
            <a:xfrm>
              <a:off x="1516497" y="877454"/>
              <a:ext cx="1047176" cy="1703388"/>
            </a:xfrm>
            <a:custGeom>
              <a:avLst/>
              <a:gdLst>
                <a:gd name="T0" fmla="*/ 95 w 321"/>
                <a:gd name="T1" fmla="*/ 180 h 522"/>
                <a:gd name="T2" fmla="*/ 101 w 321"/>
                <a:gd name="T3" fmla="*/ 270 h 522"/>
                <a:gd name="T4" fmla="*/ 101 w 321"/>
                <a:gd name="T5" fmla="*/ 513 h 522"/>
                <a:gd name="T6" fmla="*/ 106 w 321"/>
                <a:gd name="T7" fmla="*/ 522 h 522"/>
                <a:gd name="T8" fmla="*/ 140 w 321"/>
                <a:gd name="T9" fmla="*/ 522 h 522"/>
                <a:gd name="T10" fmla="*/ 148 w 321"/>
                <a:gd name="T11" fmla="*/ 510 h 522"/>
                <a:gd name="T12" fmla="*/ 147 w 321"/>
                <a:gd name="T13" fmla="*/ 317 h 522"/>
                <a:gd name="T14" fmla="*/ 160 w 321"/>
                <a:gd name="T15" fmla="*/ 302 h 522"/>
                <a:gd name="T16" fmla="*/ 172 w 321"/>
                <a:gd name="T17" fmla="*/ 316 h 522"/>
                <a:gd name="T18" fmla="*/ 173 w 321"/>
                <a:gd name="T19" fmla="*/ 511 h 522"/>
                <a:gd name="T20" fmla="*/ 177 w 321"/>
                <a:gd name="T21" fmla="*/ 520 h 522"/>
                <a:gd name="T22" fmla="*/ 213 w 321"/>
                <a:gd name="T23" fmla="*/ 520 h 522"/>
                <a:gd name="T24" fmla="*/ 219 w 321"/>
                <a:gd name="T25" fmla="*/ 509 h 522"/>
                <a:gd name="T26" fmla="*/ 219 w 321"/>
                <a:gd name="T27" fmla="*/ 277 h 522"/>
                <a:gd name="T28" fmla="*/ 224 w 321"/>
                <a:gd name="T29" fmla="*/ 180 h 522"/>
                <a:gd name="T30" fmla="*/ 281 w 321"/>
                <a:gd name="T31" fmla="*/ 273 h 522"/>
                <a:gd name="T32" fmla="*/ 294 w 321"/>
                <a:gd name="T33" fmla="*/ 280 h 522"/>
                <a:gd name="T34" fmla="*/ 313 w 321"/>
                <a:gd name="T35" fmla="*/ 268 h 522"/>
                <a:gd name="T36" fmla="*/ 315 w 321"/>
                <a:gd name="T37" fmla="*/ 252 h 522"/>
                <a:gd name="T38" fmla="*/ 238 w 321"/>
                <a:gd name="T39" fmla="*/ 124 h 522"/>
                <a:gd name="T40" fmla="*/ 209 w 321"/>
                <a:gd name="T41" fmla="*/ 106 h 522"/>
                <a:gd name="T42" fmla="*/ 186 w 321"/>
                <a:gd name="T43" fmla="*/ 102 h 522"/>
                <a:gd name="T44" fmla="*/ 181 w 321"/>
                <a:gd name="T45" fmla="*/ 93 h 522"/>
                <a:gd name="T46" fmla="*/ 189 w 321"/>
                <a:gd name="T47" fmla="*/ 79 h 522"/>
                <a:gd name="T48" fmla="*/ 205 w 321"/>
                <a:gd name="T49" fmla="*/ 52 h 522"/>
                <a:gd name="T50" fmla="*/ 195 w 321"/>
                <a:gd name="T51" fmla="*/ 18 h 522"/>
                <a:gd name="T52" fmla="*/ 160 w 321"/>
                <a:gd name="T53" fmla="*/ 0 h 522"/>
                <a:gd name="T54" fmla="*/ 126 w 321"/>
                <a:gd name="T55" fmla="*/ 16 h 522"/>
                <a:gd name="T56" fmla="*/ 113 w 321"/>
                <a:gd name="T57" fmla="*/ 43 h 522"/>
                <a:gd name="T58" fmla="*/ 125 w 321"/>
                <a:gd name="T59" fmla="*/ 72 h 522"/>
                <a:gd name="T60" fmla="*/ 139 w 321"/>
                <a:gd name="T61" fmla="*/ 92 h 522"/>
                <a:gd name="T62" fmla="*/ 130 w 321"/>
                <a:gd name="T63" fmla="*/ 102 h 522"/>
                <a:gd name="T64" fmla="*/ 105 w 321"/>
                <a:gd name="T65" fmla="*/ 106 h 522"/>
                <a:gd name="T66" fmla="*/ 88 w 321"/>
                <a:gd name="T67" fmla="*/ 115 h 522"/>
                <a:gd name="T68" fmla="*/ 5 w 321"/>
                <a:gd name="T69" fmla="*/ 255 h 522"/>
                <a:gd name="T70" fmla="*/ 4 w 321"/>
                <a:gd name="T71" fmla="*/ 267 h 522"/>
                <a:gd name="T72" fmla="*/ 23 w 321"/>
                <a:gd name="T73" fmla="*/ 279 h 522"/>
                <a:gd name="T74" fmla="*/ 37 w 321"/>
                <a:gd name="T75" fmla="*/ 279 h 522"/>
                <a:gd name="T76" fmla="*/ 95 w 321"/>
                <a:gd name="T77" fmla="*/ 1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522">
                  <a:moveTo>
                    <a:pt x="95" y="180"/>
                  </a:moveTo>
                  <a:cubicBezTo>
                    <a:pt x="101" y="270"/>
                    <a:pt x="101" y="270"/>
                    <a:pt x="101" y="270"/>
                  </a:cubicBezTo>
                  <a:cubicBezTo>
                    <a:pt x="101" y="270"/>
                    <a:pt x="101" y="508"/>
                    <a:pt x="101" y="513"/>
                  </a:cubicBezTo>
                  <a:cubicBezTo>
                    <a:pt x="101" y="518"/>
                    <a:pt x="100" y="522"/>
                    <a:pt x="106" y="522"/>
                  </a:cubicBezTo>
                  <a:cubicBezTo>
                    <a:pt x="112" y="522"/>
                    <a:pt x="136" y="522"/>
                    <a:pt x="140" y="522"/>
                  </a:cubicBezTo>
                  <a:cubicBezTo>
                    <a:pt x="144" y="522"/>
                    <a:pt x="148" y="517"/>
                    <a:pt x="148" y="510"/>
                  </a:cubicBezTo>
                  <a:cubicBezTo>
                    <a:pt x="148" y="504"/>
                    <a:pt x="147" y="329"/>
                    <a:pt x="147" y="317"/>
                  </a:cubicBezTo>
                  <a:cubicBezTo>
                    <a:pt x="147" y="305"/>
                    <a:pt x="153" y="302"/>
                    <a:pt x="160" y="302"/>
                  </a:cubicBezTo>
                  <a:cubicBezTo>
                    <a:pt x="167" y="302"/>
                    <a:pt x="172" y="309"/>
                    <a:pt x="172" y="316"/>
                  </a:cubicBezTo>
                  <a:cubicBezTo>
                    <a:pt x="172" y="322"/>
                    <a:pt x="173" y="504"/>
                    <a:pt x="173" y="511"/>
                  </a:cubicBezTo>
                  <a:cubicBezTo>
                    <a:pt x="173" y="518"/>
                    <a:pt x="172" y="520"/>
                    <a:pt x="177" y="520"/>
                  </a:cubicBezTo>
                  <a:cubicBezTo>
                    <a:pt x="183" y="520"/>
                    <a:pt x="209" y="520"/>
                    <a:pt x="213" y="520"/>
                  </a:cubicBezTo>
                  <a:cubicBezTo>
                    <a:pt x="217" y="520"/>
                    <a:pt x="219" y="514"/>
                    <a:pt x="219" y="509"/>
                  </a:cubicBezTo>
                  <a:cubicBezTo>
                    <a:pt x="219" y="504"/>
                    <a:pt x="219" y="277"/>
                    <a:pt x="219" y="277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24" y="180"/>
                    <a:pt x="278" y="268"/>
                    <a:pt x="281" y="273"/>
                  </a:cubicBezTo>
                  <a:cubicBezTo>
                    <a:pt x="283" y="278"/>
                    <a:pt x="287" y="284"/>
                    <a:pt x="294" y="280"/>
                  </a:cubicBezTo>
                  <a:cubicBezTo>
                    <a:pt x="301" y="276"/>
                    <a:pt x="308" y="272"/>
                    <a:pt x="313" y="268"/>
                  </a:cubicBezTo>
                  <a:cubicBezTo>
                    <a:pt x="321" y="263"/>
                    <a:pt x="319" y="260"/>
                    <a:pt x="315" y="252"/>
                  </a:cubicBezTo>
                  <a:cubicBezTo>
                    <a:pt x="311" y="245"/>
                    <a:pt x="247" y="138"/>
                    <a:pt x="238" y="124"/>
                  </a:cubicBezTo>
                  <a:cubicBezTo>
                    <a:pt x="229" y="110"/>
                    <a:pt x="219" y="108"/>
                    <a:pt x="209" y="106"/>
                  </a:cubicBezTo>
                  <a:cubicBezTo>
                    <a:pt x="199" y="104"/>
                    <a:pt x="189" y="103"/>
                    <a:pt x="186" y="102"/>
                  </a:cubicBezTo>
                  <a:cubicBezTo>
                    <a:pt x="182" y="101"/>
                    <a:pt x="181" y="95"/>
                    <a:pt x="181" y="93"/>
                  </a:cubicBezTo>
                  <a:cubicBezTo>
                    <a:pt x="181" y="91"/>
                    <a:pt x="182" y="84"/>
                    <a:pt x="189" y="79"/>
                  </a:cubicBezTo>
                  <a:cubicBezTo>
                    <a:pt x="196" y="73"/>
                    <a:pt x="203" y="61"/>
                    <a:pt x="205" y="52"/>
                  </a:cubicBezTo>
                  <a:cubicBezTo>
                    <a:pt x="207" y="44"/>
                    <a:pt x="202" y="26"/>
                    <a:pt x="195" y="18"/>
                  </a:cubicBezTo>
                  <a:cubicBezTo>
                    <a:pt x="189" y="11"/>
                    <a:pt x="177" y="0"/>
                    <a:pt x="160" y="0"/>
                  </a:cubicBezTo>
                  <a:cubicBezTo>
                    <a:pt x="143" y="0"/>
                    <a:pt x="133" y="7"/>
                    <a:pt x="126" y="16"/>
                  </a:cubicBezTo>
                  <a:cubicBezTo>
                    <a:pt x="119" y="24"/>
                    <a:pt x="113" y="34"/>
                    <a:pt x="113" y="43"/>
                  </a:cubicBezTo>
                  <a:cubicBezTo>
                    <a:pt x="113" y="52"/>
                    <a:pt x="120" y="67"/>
                    <a:pt x="125" y="72"/>
                  </a:cubicBezTo>
                  <a:cubicBezTo>
                    <a:pt x="131" y="77"/>
                    <a:pt x="139" y="88"/>
                    <a:pt x="139" y="92"/>
                  </a:cubicBezTo>
                  <a:cubicBezTo>
                    <a:pt x="139" y="96"/>
                    <a:pt x="135" y="101"/>
                    <a:pt x="130" y="102"/>
                  </a:cubicBezTo>
                  <a:cubicBezTo>
                    <a:pt x="125" y="103"/>
                    <a:pt x="110" y="106"/>
                    <a:pt x="105" y="106"/>
                  </a:cubicBezTo>
                  <a:cubicBezTo>
                    <a:pt x="100" y="106"/>
                    <a:pt x="92" y="108"/>
                    <a:pt x="88" y="115"/>
                  </a:cubicBezTo>
                  <a:cubicBezTo>
                    <a:pt x="84" y="122"/>
                    <a:pt x="7" y="249"/>
                    <a:pt x="5" y="255"/>
                  </a:cubicBezTo>
                  <a:cubicBezTo>
                    <a:pt x="2" y="261"/>
                    <a:pt x="0" y="264"/>
                    <a:pt x="4" y="267"/>
                  </a:cubicBezTo>
                  <a:cubicBezTo>
                    <a:pt x="8" y="269"/>
                    <a:pt x="20" y="277"/>
                    <a:pt x="23" y="279"/>
                  </a:cubicBezTo>
                  <a:cubicBezTo>
                    <a:pt x="25" y="281"/>
                    <a:pt x="32" y="286"/>
                    <a:pt x="37" y="279"/>
                  </a:cubicBezTo>
                  <a:cubicBezTo>
                    <a:pt x="41" y="271"/>
                    <a:pt x="95" y="180"/>
                    <a:pt x="95" y="180"/>
                  </a:cubicBezTo>
                  <a:close/>
                </a:path>
              </a:pathLst>
            </a:custGeom>
            <a:solidFill>
              <a:srgbClr val="B2D581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6" name="Freeform 6"/>
            <p:cNvSpPr>
              <a:spLocks/>
            </p:cNvSpPr>
            <p:nvPr/>
          </p:nvSpPr>
          <p:spPr bwMode="auto">
            <a:xfrm>
              <a:off x="5316698" y="877454"/>
              <a:ext cx="1047176" cy="1703388"/>
            </a:xfrm>
            <a:custGeom>
              <a:avLst/>
              <a:gdLst>
                <a:gd name="T0" fmla="*/ 95 w 321"/>
                <a:gd name="T1" fmla="*/ 180 h 522"/>
                <a:gd name="T2" fmla="*/ 101 w 321"/>
                <a:gd name="T3" fmla="*/ 270 h 522"/>
                <a:gd name="T4" fmla="*/ 101 w 321"/>
                <a:gd name="T5" fmla="*/ 513 h 522"/>
                <a:gd name="T6" fmla="*/ 106 w 321"/>
                <a:gd name="T7" fmla="*/ 522 h 522"/>
                <a:gd name="T8" fmla="*/ 140 w 321"/>
                <a:gd name="T9" fmla="*/ 522 h 522"/>
                <a:gd name="T10" fmla="*/ 148 w 321"/>
                <a:gd name="T11" fmla="*/ 510 h 522"/>
                <a:gd name="T12" fmla="*/ 147 w 321"/>
                <a:gd name="T13" fmla="*/ 317 h 522"/>
                <a:gd name="T14" fmla="*/ 160 w 321"/>
                <a:gd name="T15" fmla="*/ 302 h 522"/>
                <a:gd name="T16" fmla="*/ 172 w 321"/>
                <a:gd name="T17" fmla="*/ 316 h 522"/>
                <a:gd name="T18" fmla="*/ 173 w 321"/>
                <a:gd name="T19" fmla="*/ 511 h 522"/>
                <a:gd name="T20" fmla="*/ 177 w 321"/>
                <a:gd name="T21" fmla="*/ 520 h 522"/>
                <a:gd name="T22" fmla="*/ 213 w 321"/>
                <a:gd name="T23" fmla="*/ 520 h 522"/>
                <a:gd name="T24" fmla="*/ 219 w 321"/>
                <a:gd name="T25" fmla="*/ 509 h 522"/>
                <a:gd name="T26" fmla="*/ 219 w 321"/>
                <a:gd name="T27" fmla="*/ 277 h 522"/>
                <a:gd name="T28" fmla="*/ 224 w 321"/>
                <a:gd name="T29" fmla="*/ 180 h 522"/>
                <a:gd name="T30" fmla="*/ 281 w 321"/>
                <a:gd name="T31" fmla="*/ 273 h 522"/>
                <a:gd name="T32" fmla="*/ 294 w 321"/>
                <a:gd name="T33" fmla="*/ 280 h 522"/>
                <a:gd name="T34" fmla="*/ 313 w 321"/>
                <a:gd name="T35" fmla="*/ 268 h 522"/>
                <a:gd name="T36" fmla="*/ 315 w 321"/>
                <a:gd name="T37" fmla="*/ 252 h 522"/>
                <a:gd name="T38" fmla="*/ 238 w 321"/>
                <a:gd name="T39" fmla="*/ 124 h 522"/>
                <a:gd name="T40" fmla="*/ 209 w 321"/>
                <a:gd name="T41" fmla="*/ 106 h 522"/>
                <a:gd name="T42" fmla="*/ 186 w 321"/>
                <a:gd name="T43" fmla="*/ 102 h 522"/>
                <a:gd name="T44" fmla="*/ 181 w 321"/>
                <a:gd name="T45" fmla="*/ 93 h 522"/>
                <a:gd name="T46" fmla="*/ 189 w 321"/>
                <a:gd name="T47" fmla="*/ 79 h 522"/>
                <a:gd name="T48" fmla="*/ 205 w 321"/>
                <a:gd name="T49" fmla="*/ 52 h 522"/>
                <a:gd name="T50" fmla="*/ 195 w 321"/>
                <a:gd name="T51" fmla="*/ 18 h 522"/>
                <a:gd name="T52" fmla="*/ 160 w 321"/>
                <a:gd name="T53" fmla="*/ 0 h 522"/>
                <a:gd name="T54" fmla="*/ 126 w 321"/>
                <a:gd name="T55" fmla="*/ 16 h 522"/>
                <a:gd name="T56" fmla="*/ 113 w 321"/>
                <a:gd name="T57" fmla="*/ 43 h 522"/>
                <a:gd name="T58" fmla="*/ 125 w 321"/>
                <a:gd name="T59" fmla="*/ 72 h 522"/>
                <a:gd name="T60" fmla="*/ 139 w 321"/>
                <a:gd name="T61" fmla="*/ 92 h 522"/>
                <a:gd name="T62" fmla="*/ 130 w 321"/>
                <a:gd name="T63" fmla="*/ 102 h 522"/>
                <a:gd name="T64" fmla="*/ 105 w 321"/>
                <a:gd name="T65" fmla="*/ 106 h 522"/>
                <a:gd name="T66" fmla="*/ 88 w 321"/>
                <a:gd name="T67" fmla="*/ 115 h 522"/>
                <a:gd name="T68" fmla="*/ 5 w 321"/>
                <a:gd name="T69" fmla="*/ 255 h 522"/>
                <a:gd name="T70" fmla="*/ 4 w 321"/>
                <a:gd name="T71" fmla="*/ 267 h 522"/>
                <a:gd name="T72" fmla="*/ 23 w 321"/>
                <a:gd name="T73" fmla="*/ 279 h 522"/>
                <a:gd name="T74" fmla="*/ 37 w 321"/>
                <a:gd name="T75" fmla="*/ 279 h 522"/>
                <a:gd name="T76" fmla="*/ 95 w 321"/>
                <a:gd name="T77" fmla="*/ 1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522">
                  <a:moveTo>
                    <a:pt x="95" y="180"/>
                  </a:moveTo>
                  <a:cubicBezTo>
                    <a:pt x="101" y="270"/>
                    <a:pt x="101" y="270"/>
                    <a:pt x="101" y="270"/>
                  </a:cubicBezTo>
                  <a:cubicBezTo>
                    <a:pt x="101" y="270"/>
                    <a:pt x="101" y="508"/>
                    <a:pt x="101" y="513"/>
                  </a:cubicBezTo>
                  <a:cubicBezTo>
                    <a:pt x="101" y="518"/>
                    <a:pt x="100" y="522"/>
                    <a:pt x="106" y="522"/>
                  </a:cubicBezTo>
                  <a:cubicBezTo>
                    <a:pt x="112" y="522"/>
                    <a:pt x="136" y="522"/>
                    <a:pt x="140" y="522"/>
                  </a:cubicBezTo>
                  <a:cubicBezTo>
                    <a:pt x="144" y="522"/>
                    <a:pt x="148" y="517"/>
                    <a:pt x="148" y="510"/>
                  </a:cubicBezTo>
                  <a:cubicBezTo>
                    <a:pt x="148" y="504"/>
                    <a:pt x="147" y="329"/>
                    <a:pt x="147" y="317"/>
                  </a:cubicBezTo>
                  <a:cubicBezTo>
                    <a:pt x="147" y="305"/>
                    <a:pt x="153" y="302"/>
                    <a:pt x="160" y="302"/>
                  </a:cubicBezTo>
                  <a:cubicBezTo>
                    <a:pt x="167" y="302"/>
                    <a:pt x="172" y="309"/>
                    <a:pt x="172" y="316"/>
                  </a:cubicBezTo>
                  <a:cubicBezTo>
                    <a:pt x="172" y="322"/>
                    <a:pt x="173" y="504"/>
                    <a:pt x="173" y="511"/>
                  </a:cubicBezTo>
                  <a:cubicBezTo>
                    <a:pt x="173" y="518"/>
                    <a:pt x="172" y="520"/>
                    <a:pt x="177" y="520"/>
                  </a:cubicBezTo>
                  <a:cubicBezTo>
                    <a:pt x="183" y="520"/>
                    <a:pt x="209" y="520"/>
                    <a:pt x="213" y="520"/>
                  </a:cubicBezTo>
                  <a:cubicBezTo>
                    <a:pt x="217" y="520"/>
                    <a:pt x="219" y="514"/>
                    <a:pt x="219" y="509"/>
                  </a:cubicBezTo>
                  <a:cubicBezTo>
                    <a:pt x="219" y="504"/>
                    <a:pt x="219" y="277"/>
                    <a:pt x="219" y="277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24" y="180"/>
                    <a:pt x="278" y="268"/>
                    <a:pt x="281" y="273"/>
                  </a:cubicBezTo>
                  <a:cubicBezTo>
                    <a:pt x="283" y="278"/>
                    <a:pt x="287" y="284"/>
                    <a:pt x="294" y="280"/>
                  </a:cubicBezTo>
                  <a:cubicBezTo>
                    <a:pt x="301" y="276"/>
                    <a:pt x="308" y="272"/>
                    <a:pt x="313" y="268"/>
                  </a:cubicBezTo>
                  <a:cubicBezTo>
                    <a:pt x="321" y="263"/>
                    <a:pt x="319" y="260"/>
                    <a:pt x="315" y="252"/>
                  </a:cubicBezTo>
                  <a:cubicBezTo>
                    <a:pt x="311" y="245"/>
                    <a:pt x="247" y="138"/>
                    <a:pt x="238" y="124"/>
                  </a:cubicBezTo>
                  <a:cubicBezTo>
                    <a:pt x="229" y="110"/>
                    <a:pt x="219" y="108"/>
                    <a:pt x="209" y="106"/>
                  </a:cubicBezTo>
                  <a:cubicBezTo>
                    <a:pt x="199" y="104"/>
                    <a:pt x="189" y="103"/>
                    <a:pt x="186" y="102"/>
                  </a:cubicBezTo>
                  <a:cubicBezTo>
                    <a:pt x="182" y="101"/>
                    <a:pt x="181" y="95"/>
                    <a:pt x="181" y="93"/>
                  </a:cubicBezTo>
                  <a:cubicBezTo>
                    <a:pt x="181" y="91"/>
                    <a:pt x="182" y="84"/>
                    <a:pt x="189" y="79"/>
                  </a:cubicBezTo>
                  <a:cubicBezTo>
                    <a:pt x="196" y="73"/>
                    <a:pt x="203" y="61"/>
                    <a:pt x="205" y="52"/>
                  </a:cubicBezTo>
                  <a:cubicBezTo>
                    <a:pt x="207" y="44"/>
                    <a:pt x="202" y="26"/>
                    <a:pt x="195" y="18"/>
                  </a:cubicBezTo>
                  <a:cubicBezTo>
                    <a:pt x="189" y="11"/>
                    <a:pt x="177" y="0"/>
                    <a:pt x="160" y="0"/>
                  </a:cubicBezTo>
                  <a:cubicBezTo>
                    <a:pt x="143" y="0"/>
                    <a:pt x="133" y="7"/>
                    <a:pt x="126" y="16"/>
                  </a:cubicBezTo>
                  <a:cubicBezTo>
                    <a:pt x="119" y="24"/>
                    <a:pt x="113" y="34"/>
                    <a:pt x="113" y="43"/>
                  </a:cubicBezTo>
                  <a:cubicBezTo>
                    <a:pt x="113" y="52"/>
                    <a:pt x="120" y="67"/>
                    <a:pt x="125" y="72"/>
                  </a:cubicBezTo>
                  <a:cubicBezTo>
                    <a:pt x="131" y="77"/>
                    <a:pt x="139" y="88"/>
                    <a:pt x="139" y="92"/>
                  </a:cubicBezTo>
                  <a:cubicBezTo>
                    <a:pt x="139" y="96"/>
                    <a:pt x="135" y="101"/>
                    <a:pt x="130" y="102"/>
                  </a:cubicBezTo>
                  <a:cubicBezTo>
                    <a:pt x="125" y="103"/>
                    <a:pt x="110" y="106"/>
                    <a:pt x="105" y="106"/>
                  </a:cubicBezTo>
                  <a:cubicBezTo>
                    <a:pt x="100" y="106"/>
                    <a:pt x="92" y="108"/>
                    <a:pt x="88" y="115"/>
                  </a:cubicBezTo>
                  <a:cubicBezTo>
                    <a:pt x="84" y="122"/>
                    <a:pt x="7" y="249"/>
                    <a:pt x="5" y="255"/>
                  </a:cubicBezTo>
                  <a:cubicBezTo>
                    <a:pt x="2" y="261"/>
                    <a:pt x="0" y="264"/>
                    <a:pt x="4" y="267"/>
                  </a:cubicBezTo>
                  <a:cubicBezTo>
                    <a:pt x="8" y="269"/>
                    <a:pt x="20" y="277"/>
                    <a:pt x="23" y="279"/>
                  </a:cubicBezTo>
                  <a:cubicBezTo>
                    <a:pt x="25" y="281"/>
                    <a:pt x="32" y="286"/>
                    <a:pt x="37" y="279"/>
                  </a:cubicBezTo>
                  <a:cubicBezTo>
                    <a:pt x="41" y="271"/>
                    <a:pt x="95" y="180"/>
                    <a:pt x="95" y="180"/>
                  </a:cubicBezTo>
                  <a:close/>
                </a:path>
              </a:pathLst>
            </a:custGeom>
            <a:solidFill>
              <a:srgbClr val="FCCB00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87" name="Freeform 6"/>
            <p:cNvSpPr>
              <a:spLocks/>
            </p:cNvSpPr>
            <p:nvPr/>
          </p:nvSpPr>
          <p:spPr bwMode="auto">
            <a:xfrm>
              <a:off x="5316698" y="3271404"/>
              <a:ext cx="1047176" cy="1703388"/>
            </a:xfrm>
            <a:custGeom>
              <a:avLst/>
              <a:gdLst>
                <a:gd name="T0" fmla="*/ 95 w 321"/>
                <a:gd name="T1" fmla="*/ 180 h 522"/>
                <a:gd name="T2" fmla="*/ 101 w 321"/>
                <a:gd name="T3" fmla="*/ 270 h 522"/>
                <a:gd name="T4" fmla="*/ 101 w 321"/>
                <a:gd name="T5" fmla="*/ 513 h 522"/>
                <a:gd name="T6" fmla="*/ 106 w 321"/>
                <a:gd name="T7" fmla="*/ 522 h 522"/>
                <a:gd name="T8" fmla="*/ 140 w 321"/>
                <a:gd name="T9" fmla="*/ 522 h 522"/>
                <a:gd name="T10" fmla="*/ 148 w 321"/>
                <a:gd name="T11" fmla="*/ 510 h 522"/>
                <a:gd name="T12" fmla="*/ 147 w 321"/>
                <a:gd name="T13" fmla="*/ 317 h 522"/>
                <a:gd name="T14" fmla="*/ 160 w 321"/>
                <a:gd name="T15" fmla="*/ 302 h 522"/>
                <a:gd name="T16" fmla="*/ 172 w 321"/>
                <a:gd name="T17" fmla="*/ 316 h 522"/>
                <a:gd name="T18" fmla="*/ 173 w 321"/>
                <a:gd name="T19" fmla="*/ 511 h 522"/>
                <a:gd name="T20" fmla="*/ 177 w 321"/>
                <a:gd name="T21" fmla="*/ 520 h 522"/>
                <a:gd name="T22" fmla="*/ 213 w 321"/>
                <a:gd name="T23" fmla="*/ 520 h 522"/>
                <a:gd name="T24" fmla="*/ 219 w 321"/>
                <a:gd name="T25" fmla="*/ 509 h 522"/>
                <a:gd name="T26" fmla="*/ 219 w 321"/>
                <a:gd name="T27" fmla="*/ 277 h 522"/>
                <a:gd name="T28" fmla="*/ 224 w 321"/>
                <a:gd name="T29" fmla="*/ 180 h 522"/>
                <a:gd name="T30" fmla="*/ 281 w 321"/>
                <a:gd name="T31" fmla="*/ 273 h 522"/>
                <a:gd name="T32" fmla="*/ 294 w 321"/>
                <a:gd name="T33" fmla="*/ 280 h 522"/>
                <a:gd name="T34" fmla="*/ 313 w 321"/>
                <a:gd name="T35" fmla="*/ 268 h 522"/>
                <a:gd name="T36" fmla="*/ 315 w 321"/>
                <a:gd name="T37" fmla="*/ 252 h 522"/>
                <a:gd name="T38" fmla="*/ 238 w 321"/>
                <a:gd name="T39" fmla="*/ 124 h 522"/>
                <a:gd name="T40" fmla="*/ 209 w 321"/>
                <a:gd name="T41" fmla="*/ 106 h 522"/>
                <a:gd name="T42" fmla="*/ 186 w 321"/>
                <a:gd name="T43" fmla="*/ 102 h 522"/>
                <a:gd name="T44" fmla="*/ 181 w 321"/>
                <a:gd name="T45" fmla="*/ 93 h 522"/>
                <a:gd name="T46" fmla="*/ 189 w 321"/>
                <a:gd name="T47" fmla="*/ 79 h 522"/>
                <a:gd name="T48" fmla="*/ 205 w 321"/>
                <a:gd name="T49" fmla="*/ 52 h 522"/>
                <a:gd name="T50" fmla="*/ 195 w 321"/>
                <a:gd name="T51" fmla="*/ 18 h 522"/>
                <a:gd name="T52" fmla="*/ 160 w 321"/>
                <a:gd name="T53" fmla="*/ 0 h 522"/>
                <a:gd name="T54" fmla="*/ 126 w 321"/>
                <a:gd name="T55" fmla="*/ 16 h 522"/>
                <a:gd name="T56" fmla="*/ 113 w 321"/>
                <a:gd name="T57" fmla="*/ 43 h 522"/>
                <a:gd name="T58" fmla="*/ 125 w 321"/>
                <a:gd name="T59" fmla="*/ 72 h 522"/>
                <a:gd name="T60" fmla="*/ 139 w 321"/>
                <a:gd name="T61" fmla="*/ 92 h 522"/>
                <a:gd name="T62" fmla="*/ 130 w 321"/>
                <a:gd name="T63" fmla="*/ 102 h 522"/>
                <a:gd name="T64" fmla="*/ 105 w 321"/>
                <a:gd name="T65" fmla="*/ 106 h 522"/>
                <a:gd name="T66" fmla="*/ 88 w 321"/>
                <a:gd name="T67" fmla="*/ 115 h 522"/>
                <a:gd name="T68" fmla="*/ 5 w 321"/>
                <a:gd name="T69" fmla="*/ 255 h 522"/>
                <a:gd name="T70" fmla="*/ 4 w 321"/>
                <a:gd name="T71" fmla="*/ 267 h 522"/>
                <a:gd name="T72" fmla="*/ 23 w 321"/>
                <a:gd name="T73" fmla="*/ 279 h 522"/>
                <a:gd name="T74" fmla="*/ 37 w 321"/>
                <a:gd name="T75" fmla="*/ 279 h 522"/>
                <a:gd name="T76" fmla="*/ 95 w 321"/>
                <a:gd name="T77" fmla="*/ 1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522">
                  <a:moveTo>
                    <a:pt x="95" y="180"/>
                  </a:moveTo>
                  <a:cubicBezTo>
                    <a:pt x="101" y="270"/>
                    <a:pt x="101" y="270"/>
                    <a:pt x="101" y="270"/>
                  </a:cubicBezTo>
                  <a:cubicBezTo>
                    <a:pt x="101" y="270"/>
                    <a:pt x="101" y="508"/>
                    <a:pt x="101" y="513"/>
                  </a:cubicBezTo>
                  <a:cubicBezTo>
                    <a:pt x="101" y="518"/>
                    <a:pt x="100" y="522"/>
                    <a:pt x="106" y="522"/>
                  </a:cubicBezTo>
                  <a:cubicBezTo>
                    <a:pt x="112" y="522"/>
                    <a:pt x="136" y="522"/>
                    <a:pt x="140" y="522"/>
                  </a:cubicBezTo>
                  <a:cubicBezTo>
                    <a:pt x="144" y="522"/>
                    <a:pt x="148" y="517"/>
                    <a:pt x="148" y="510"/>
                  </a:cubicBezTo>
                  <a:cubicBezTo>
                    <a:pt x="148" y="504"/>
                    <a:pt x="147" y="329"/>
                    <a:pt x="147" y="317"/>
                  </a:cubicBezTo>
                  <a:cubicBezTo>
                    <a:pt x="147" y="305"/>
                    <a:pt x="153" y="302"/>
                    <a:pt x="160" y="302"/>
                  </a:cubicBezTo>
                  <a:cubicBezTo>
                    <a:pt x="167" y="302"/>
                    <a:pt x="172" y="309"/>
                    <a:pt x="172" y="316"/>
                  </a:cubicBezTo>
                  <a:cubicBezTo>
                    <a:pt x="172" y="322"/>
                    <a:pt x="173" y="504"/>
                    <a:pt x="173" y="511"/>
                  </a:cubicBezTo>
                  <a:cubicBezTo>
                    <a:pt x="173" y="518"/>
                    <a:pt x="172" y="520"/>
                    <a:pt x="177" y="520"/>
                  </a:cubicBezTo>
                  <a:cubicBezTo>
                    <a:pt x="183" y="520"/>
                    <a:pt x="209" y="520"/>
                    <a:pt x="213" y="520"/>
                  </a:cubicBezTo>
                  <a:cubicBezTo>
                    <a:pt x="217" y="520"/>
                    <a:pt x="219" y="514"/>
                    <a:pt x="219" y="509"/>
                  </a:cubicBezTo>
                  <a:cubicBezTo>
                    <a:pt x="219" y="504"/>
                    <a:pt x="219" y="277"/>
                    <a:pt x="219" y="277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24" y="180"/>
                    <a:pt x="278" y="268"/>
                    <a:pt x="281" y="273"/>
                  </a:cubicBezTo>
                  <a:cubicBezTo>
                    <a:pt x="283" y="278"/>
                    <a:pt x="287" y="284"/>
                    <a:pt x="294" y="280"/>
                  </a:cubicBezTo>
                  <a:cubicBezTo>
                    <a:pt x="301" y="276"/>
                    <a:pt x="308" y="272"/>
                    <a:pt x="313" y="268"/>
                  </a:cubicBezTo>
                  <a:cubicBezTo>
                    <a:pt x="321" y="263"/>
                    <a:pt x="319" y="260"/>
                    <a:pt x="315" y="252"/>
                  </a:cubicBezTo>
                  <a:cubicBezTo>
                    <a:pt x="311" y="245"/>
                    <a:pt x="247" y="138"/>
                    <a:pt x="238" y="124"/>
                  </a:cubicBezTo>
                  <a:cubicBezTo>
                    <a:pt x="229" y="110"/>
                    <a:pt x="219" y="108"/>
                    <a:pt x="209" y="106"/>
                  </a:cubicBezTo>
                  <a:cubicBezTo>
                    <a:pt x="199" y="104"/>
                    <a:pt x="189" y="103"/>
                    <a:pt x="186" y="102"/>
                  </a:cubicBezTo>
                  <a:cubicBezTo>
                    <a:pt x="182" y="101"/>
                    <a:pt x="181" y="95"/>
                    <a:pt x="181" y="93"/>
                  </a:cubicBezTo>
                  <a:cubicBezTo>
                    <a:pt x="181" y="91"/>
                    <a:pt x="182" y="84"/>
                    <a:pt x="189" y="79"/>
                  </a:cubicBezTo>
                  <a:cubicBezTo>
                    <a:pt x="196" y="73"/>
                    <a:pt x="203" y="61"/>
                    <a:pt x="205" y="52"/>
                  </a:cubicBezTo>
                  <a:cubicBezTo>
                    <a:pt x="207" y="44"/>
                    <a:pt x="202" y="26"/>
                    <a:pt x="195" y="18"/>
                  </a:cubicBezTo>
                  <a:cubicBezTo>
                    <a:pt x="189" y="11"/>
                    <a:pt x="177" y="0"/>
                    <a:pt x="160" y="0"/>
                  </a:cubicBezTo>
                  <a:cubicBezTo>
                    <a:pt x="143" y="0"/>
                    <a:pt x="133" y="7"/>
                    <a:pt x="126" y="16"/>
                  </a:cubicBezTo>
                  <a:cubicBezTo>
                    <a:pt x="119" y="24"/>
                    <a:pt x="113" y="34"/>
                    <a:pt x="113" y="43"/>
                  </a:cubicBezTo>
                  <a:cubicBezTo>
                    <a:pt x="113" y="52"/>
                    <a:pt x="120" y="67"/>
                    <a:pt x="125" y="72"/>
                  </a:cubicBezTo>
                  <a:cubicBezTo>
                    <a:pt x="131" y="77"/>
                    <a:pt x="139" y="88"/>
                    <a:pt x="139" y="92"/>
                  </a:cubicBezTo>
                  <a:cubicBezTo>
                    <a:pt x="139" y="96"/>
                    <a:pt x="135" y="101"/>
                    <a:pt x="130" y="102"/>
                  </a:cubicBezTo>
                  <a:cubicBezTo>
                    <a:pt x="125" y="103"/>
                    <a:pt x="110" y="106"/>
                    <a:pt x="105" y="106"/>
                  </a:cubicBezTo>
                  <a:cubicBezTo>
                    <a:pt x="100" y="106"/>
                    <a:pt x="92" y="108"/>
                    <a:pt x="88" y="115"/>
                  </a:cubicBezTo>
                  <a:cubicBezTo>
                    <a:pt x="84" y="122"/>
                    <a:pt x="7" y="249"/>
                    <a:pt x="5" y="255"/>
                  </a:cubicBezTo>
                  <a:cubicBezTo>
                    <a:pt x="2" y="261"/>
                    <a:pt x="0" y="264"/>
                    <a:pt x="4" y="267"/>
                  </a:cubicBezTo>
                  <a:cubicBezTo>
                    <a:pt x="8" y="269"/>
                    <a:pt x="20" y="277"/>
                    <a:pt x="23" y="279"/>
                  </a:cubicBezTo>
                  <a:cubicBezTo>
                    <a:pt x="25" y="281"/>
                    <a:pt x="32" y="286"/>
                    <a:pt x="37" y="279"/>
                  </a:cubicBezTo>
                  <a:cubicBezTo>
                    <a:pt x="41" y="271"/>
                    <a:pt x="95" y="180"/>
                    <a:pt x="95" y="180"/>
                  </a:cubicBezTo>
                  <a:close/>
                </a:path>
              </a:pathLst>
            </a:custGeom>
            <a:solidFill>
              <a:srgbClr val="C00000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grpSp>
          <p:nvGrpSpPr>
            <p:cNvPr id="88" name="グループ化 87"/>
            <p:cNvGrpSpPr/>
            <p:nvPr/>
          </p:nvGrpSpPr>
          <p:grpSpPr>
            <a:xfrm>
              <a:off x="2497571" y="3519798"/>
              <a:ext cx="449263" cy="1587501"/>
              <a:chOff x="377825" y="2401888"/>
              <a:chExt cx="449263" cy="1587501"/>
            </a:xfrm>
          </p:grpSpPr>
          <p:sp>
            <p:nvSpPr>
              <p:cNvPr id="89" name="Rectangle 11"/>
              <p:cNvSpPr>
                <a:spLocks noChangeArrowheads="1"/>
              </p:cNvSpPr>
              <p:nvPr/>
            </p:nvSpPr>
            <p:spPr bwMode="auto">
              <a:xfrm>
                <a:off x="382588" y="2401888"/>
                <a:ext cx="444500" cy="1587501"/>
              </a:xfrm>
              <a:prstGeom prst="rect">
                <a:avLst/>
              </a:prstGeom>
              <a:gradFill>
                <a:gsLst>
                  <a:gs pos="0">
                    <a:srgbClr val="9FA0A0"/>
                  </a:gs>
                  <a:gs pos="80000">
                    <a:srgbClr val="868686"/>
                  </a:gs>
                  <a:gs pos="33000">
                    <a:srgbClr val="BFC0C0"/>
                  </a:gs>
                  <a:gs pos="100000">
                    <a:srgbClr val="B5B5B6"/>
                  </a:gs>
                </a:gsLst>
                <a:lin ang="0" scaled="1"/>
              </a:gra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0" name="Freeform 12"/>
              <p:cNvSpPr>
                <a:spLocks/>
              </p:cNvSpPr>
              <p:nvPr/>
            </p:nvSpPr>
            <p:spPr bwMode="auto">
              <a:xfrm>
                <a:off x="377825" y="2976563"/>
                <a:ext cx="444500" cy="595313"/>
              </a:xfrm>
              <a:custGeom>
                <a:avLst/>
                <a:gdLst>
                  <a:gd name="T0" fmla="*/ 0 w 187"/>
                  <a:gd name="T1" fmla="*/ 251 h 251"/>
                  <a:gd name="T2" fmla="*/ 94 w 187"/>
                  <a:gd name="T3" fmla="*/ 234 h 251"/>
                  <a:gd name="T4" fmla="*/ 187 w 187"/>
                  <a:gd name="T5" fmla="*/ 251 h 251"/>
                  <a:gd name="T6" fmla="*/ 187 w 187"/>
                  <a:gd name="T7" fmla="*/ 16 h 251"/>
                  <a:gd name="T8" fmla="*/ 94 w 187"/>
                  <a:gd name="T9" fmla="*/ 0 h 251"/>
                  <a:gd name="T10" fmla="*/ 0 w 187"/>
                  <a:gd name="T11" fmla="*/ 16 h 251"/>
                  <a:gd name="T12" fmla="*/ 0 w 187"/>
                  <a:gd name="T13" fmla="*/ 251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87" h="251">
                    <a:moveTo>
                      <a:pt x="0" y="251"/>
                    </a:moveTo>
                    <a:cubicBezTo>
                      <a:pt x="0" y="242"/>
                      <a:pt x="42" y="234"/>
                      <a:pt x="94" y="234"/>
                    </a:cubicBezTo>
                    <a:cubicBezTo>
                      <a:pt x="145" y="234"/>
                      <a:pt x="187" y="242"/>
                      <a:pt x="187" y="251"/>
                    </a:cubicBezTo>
                    <a:cubicBezTo>
                      <a:pt x="187" y="16"/>
                      <a:pt x="187" y="16"/>
                      <a:pt x="187" y="16"/>
                    </a:cubicBezTo>
                    <a:cubicBezTo>
                      <a:pt x="187" y="7"/>
                      <a:pt x="145" y="0"/>
                      <a:pt x="94" y="0"/>
                    </a:cubicBezTo>
                    <a:cubicBezTo>
                      <a:pt x="42" y="0"/>
                      <a:pt x="0" y="7"/>
                      <a:pt x="0" y="16"/>
                    </a:cubicBezTo>
                    <a:lnTo>
                      <a:pt x="0" y="251"/>
                    </a:lnTo>
                    <a:close/>
                  </a:path>
                </a:pathLst>
              </a:custGeom>
              <a:gradFill flip="none" rotWithShape="1">
                <a:gsLst>
                  <a:gs pos="0">
                    <a:srgbClr val="C9CACA"/>
                  </a:gs>
                  <a:gs pos="46255">
                    <a:schemeClr val="bg1">
                      <a:lumMod val="87000"/>
                    </a:schemeClr>
                  </a:gs>
                  <a:gs pos="71273">
                    <a:schemeClr val="bg1">
                      <a:lumMod val="95000"/>
                    </a:schemeClr>
                  </a:gs>
                  <a:gs pos="23800">
                    <a:schemeClr val="bg1">
                      <a:lumMod val="95000"/>
                    </a:schemeClr>
                  </a:gs>
                  <a:gs pos="100000">
                    <a:srgbClr val="C9CACA"/>
                  </a:gs>
                </a:gsLst>
                <a:lin ang="0" scaled="1"/>
                <a:tileRect/>
              </a:gradFill>
              <a:ln w="63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ffectLst>
                <a:innerShdw blurRad="114300">
                  <a:schemeClr val="bg1">
                    <a:lumMod val="65000"/>
                  </a:scheme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1" name="Freeform 13"/>
              <p:cNvSpPr>
                <a:spLocks/>
              </p:cNvSpPr>
              <p:nvPr/>
            </p:nvSpPr>
            <p:spPr bwMode="auto">
              <a:xfrm>
                <a:off x="377825" y="2767013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2" name="Freeform 14"/>
              <p:cNvSpPr>
                <a:spLocks/>
              </p:cNvSpPr>
              <p:nvPr/>
            </p:nvSpPr>
            <p:spPr bwMode="auto">
              <a:xfrm>
                <a:off x="377825" y="2976563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3" name="Freeform 15"/>
              <p:cNvSpPr>
                <a:spLocks/>
              </p:cNvSpPr>
              <p:nvPr/>
            </p:nvSpPr>
            <p:spPr bwMode="auto">
              <a:xfrm>
                <a:off x="377825" y="3038475"/>
                <a:ext cx="444500" cy="38100"/>
              </a:xfrm>
              <a:custGeom>
                <a:avLst/>
                <a:gdLst>
                  <a:gd name="T0" fmla="*/ 0 w 187"/>
                  <a:gd name="T1" fmla="*/ 16 h 16"/>
                  <a:gd name="T2" fmla="*/ 94 w 187"/>
                  <a:gd name="T3" fmla="*/ 0 h 16"/>
                  <a:gd name="T4" fmla="*/ 187 w 187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6">
                    <a:moveTo>
                      <a:pt x="0" y="16"/>
                    </a:moveTo>
                    <a:cubicBezTo>
                      <a:pt x="0" y="7"/>
                      <a:pt x="42" y="0"/>
                      <a:pt x="94" y="0"/>
                    </a:cubicBezTo>
                    <a:cubicBezTo>
                      <a:pt x="145" y="0"/>
                      <a:pt x="187" y="7"/>
                      <a:pt x="187" y="16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4" name="Freeform 16"/>
              <p:cNvSpPr>
                <a:spLocks/>
              </p:cNvSpPr>
              <p:nvPr/>
            </p:nvSpPr>
            <p:spPr bwMode="auto">
              <a:xfrm>
                <a:off x="377825" y="3122613"/>
                <a:ext cx="444500" cy="41275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5" name="Freeform 17"/>
              <p:cNvSpPr>
                <a:spLocks/>
              </p:cNvSpPr>
              <p:nvPr/>
            </p:nvSpPr>
            <p:spPr bwMode="auto">
              <a:xfrm>
                <a:off x="377825" y="3457575"/>
                <a:ext cx="444500" cy="39688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6" name="Freeform 18"/>
              <p:cNvSpPr>
                <a:spLocks/>
              </p:cNvSpPr>
              <p:nvPr/>
            </p:nvSpPr>
            <p:spPr bwMode="auto">
              <a:xfrm>
                <a:off x="377825" y="3530600"/>
                <a:ext cx="444500" cy="41275"/>
              </a:xfrm>
              <a:custGeom>
                <a:avLst/>
                <a:gdLst>
                  <a:gd name="T0" fmla="*/ 0 w 187"/>
                  <a:gd name="T1" fmla="*/ 17 h 17"/>
                  <a:gd name="T2" fmla="*/ 94 w 187"/>
                  <a:gd name="T3" fmla="*/ 0 h 17"/>
                  <a:gd name="T4" fmla="*/ 187 w 187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87" h="17">
                    <a:moveTo>
                      <a:pt x="0" y="17"/>
                    </a:moveTo>
                    <a:cubicBezTo>
                      <a:pt x="0" y="8"/>
                      <a:pt x="42" y="0"/>
                      <a:pt x="94" y="0"/>
                    </a:cubicBezTo>
                    <a:cubicBezTo>
                      <a:pt x="145" y="0"/>
                      <a:pt x="187" y="8"/>
                      <a:pt x="187" y="17"/>
                    </a:cubicBezTo>
                  </a:path>
                </a:pathLst>
              </a:cu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7" name="Line 19"/>
              <p:cNvSpPr>
                <a:spLocks noChangeShapeType="1"/>
              </p:cNvSpPr>
              <p:nvPr/>
            </p:nvSpPr>
            <p:spPr bwMode="auto">
              <a:xfrm>
                <a:off x="40640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8" name="Line 20"/>
              <p:cNvSpPr>
                <a:spLocks noChangeShapeType="1"/>
              </p:cNvSpPr>
              <p:nvPr/>
            </p:nvSpPr>
            <p:spPr bwMode="auto">
              <a:xfrm>
                <a:off x="439738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99" name="Line 21"/>
              <p:cNvSpPr>
                <a:spLocks noChangeShapeType="1"/>
              </p:cNvSpPr>
              <p:nvPr/>
            </p:nvSpPr>
            <p:spPr bwMode="auto">
              <a:xfrm>
                <a:off x="48736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0" name="Line 22"/>
              <p:cNvSpPr>
                <a:spLocks noChangeShapeType="1"/>
              </p:cNvSpPr>
              <p:nvPr/>
            </p:nvSpPr>
            <p:spPr bwMode="auto">
              <a:xfrm>
                <a:off x="631825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1" name="Line 23"/>
              <p:cNvSpPr>
                <a:spLocks noChangeShapeType="1"/>
              </p:cNvSpPr>
              <p:nvPr/>
            </p:nvSpPr>
            <p:spPr bwMode="auto">
              <a:xfrm>
                <a:off x="70961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2" name="Line 24"/>
              <p:cNvSpPr>
                <a:spLocks noChangeShapeType="1"/>
              </p:cNvSpPr>
              <p:nvPr/>
            </p:nvSpPr>
            <p:spPr bwMode="auto">
              <a:xfrm>
                <a:off x="550863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3" name="Line 25"/>
              <p:cNvSpPr>
                <a:spLocks noChangeShapeType="1"/>
              </p:cNvSpPr>
              <p:nvPr/>
            </p:nvSpPr>
            <p:spPr bwMode="auto">
              <a:xfrm>
                <a:off x="76200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4" name="Line 26"/>
              <p:cNvSpPr>
                <a:spLocks noChangeShapeType="1"/>
              </p:cNvSpPr>
              <p:nvPr/>
            </p:nvSpPr>
            <p:spPr bwMode="auto">
              <a:xfrm>
                <a:off x="793750" y="2660650"/>
                <a:ext cx="0" cy="1027113"/>
              </a:xfrm>
              <a:prstGeom prst="line">
                <a:avLst/>
              </a:prstGeom>
              <a:noFill/>
              <a:ln w="12700" cap="flat">
                <a:solidFill>
                  <a:schemeClr val="bg1">
                    <a:lumMod val="65000"/>
                  </a:schemeClr>
                </a:solidFill>
                <a:prstDash val="solid"/>
                <a:miter lim="800000"/>
                <a:headEnd/>
                <a:tailEnd/>
              </a:ln>
              <a:scene3d>
                <a:camera prst="orthographicFront"/>
                <a:lightRig rig="threePt" dir="t"/>
              </a:scene3d>
              <a:sp3d>
                <a:bevelT w="63500" h="25400"/>
              </a:sp3d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5" name="Line 27"/>
              <p:cNvSpPr>
                <a:spLocks noChangeShapeType="1"/>
              </p:cNvSpPr>
              <p:nvPr/>
            </p:nvSpPr>
            <p:spPr bwMode="auto">
              <a:xfrm>
                <a:off x="822325" y="2401888"/>
                <a:ext cx="0" cy="158750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  <p:sp>
            <p:nvSpPr>
              <p:cNvPr id="106" name="Line 28"/>
              <p:cNvSpPr>
                <a:spLocks noChangeShapeType="1"/>
              </p:cNvSpPr>
              <p:nvPr/>
            </p:nvSpPr>
            <p:spPr bwMode="auto">
              <a:xfrm flipV="1">
                <a:off x="377825" y="2401888"/>
                <a:ext cx="0" cy="1587501"/>
              </a:xfrm>
              <a:prstGeom prst="line">
                <a:avLst/>
              </a:prstGeom>
              <a:noFill/>
              <a:ln w="19050" cap="flat">
                <a:solidFill>
                  <a:schemeClr val="tx1">
                    <a:lumMod val="50000"/>
                    <a:lumOff val="50000"/>
                  </a:schemeClr>
                </a:solidFill>
                <a:prstDash val="solid"/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>
                  <a:latin typeface="HGPｺﾞｼｯｸE" panose="020B0900000000000000" pitchFamily="50" charset="-128"/>
                  <a:ea typeface="HGPｺﾞｼｯｸE" panose="020B0900000000000000" pitchFamily="50" charset="-128"/>
                </a:endParaRPr>
              </a:p>
            </p:txBody>
          </p:sp>
        </p:grpSp>
        <p:sp>
          <p:nvSpPr>
            <p:cNvPr id="107" name="Freeform 6"/>
            <p:cNvSpPr>
              <a:spLocks/>
            </p:cNvSpPr>
            <p:nvPr/>
          </p:nvSpPr>
          <p:spPr bwMode="auto">
            <a:xfrm>
              <a:off x="1516497" y="3271404"/>
              <a:ext cx="1047176" cy="1703388"/>
            </a:xfrm>
            <a:custGeom>
              <a:avLst/>
              <a:gdLst>
                <a:gd name="T0" fmla="*/ 95 w 321"/>
                <a:gd name="T1" fmla="*/ 180 h 522"/>
                <a:gd name="T2" fmla="*/ 101 w 321"/>
                <a:gd name="T3" fmla="*/ 270 h 522"/>
                <a:gd name="T4" fmla="*/ 101 w 321"/>
                <a:gd name="T5" fmla="*/ 513 h 522"/>
                <a:gd name="T6" fmla="*/ 106 w 321"/>
                <a:gd name="T7" fmla="*/ 522 h 522"/>
                <a:gd name="T8" fmla="*/ 140 w 321"/>
                <a:gd name="T9" fmla="*/ 522 h 522"/>
                <a:gd name="T10" fmla="*/ 148 w 321"/>
                <a:gd name="T11" fmla="*/ 510 h 522"/>
                <a:gd name="T12" fmla="*/ 147 w 321"/>
                <a:gd name="T13" fmla="*/ 317 h 522"/>
                <a:gd name="T14" fmla="*/ 160 w 321"/>
                <a:gd name="T15" fmla="*/ 302 h 522"/>
                <a:gd name="T16" fmla="*/ 172 w 321"/>
                <a:gd name="T17" fmla="*/ 316 h 522"/>
                <a:gd name="T18" fmla="*/ 173 w 321"/>
                <a:gd name="T19" fmla="*/ 511 h 522"/>
                <a:gd name="T20" fmla="*/ 177 w 321"/>
                <a:gd name="T21" fmla="*/ 520 h 522"/>
                <a:gd name="T22" fmla="*/ 213 w 321"/>
                <a:gd name="T23" fmla="*/ 520 h 522"/>
                <a:gd name="T24" fmla="*/ 219 w 321"/>
                <a:gd name="T25" fmla="*/ 509 h 522"/>
                <a:gd name="T26" fmla="*/ 219 w 321"/>
                <a:gd name="T27" fmla="*/ 277 h 522"/>
                <a:gd name="T28" fmla="*/ 224 w 321"/>
                <a:gd name="T29" fmla="*/ 180 h 522"/>
                <a:gd name="T30" fmla="*/ 281 w 321"/>
                <a:gd name="T31" fmla="*/ 273 h 522"/>
                <a:gd name="T32" fmla="*/ 294 w 321"/>
                <a:gd name="T33" fmla="*/ 280 h 522"/>
                <a:gd name="T34" fmla="*/ 313 w 321"/>
                <a:gd name="T35" fmla="*/ 268 h 522"/>
                <a:gd name="T36" fmla="*/ 315 w 321"/>
                <a:gd name="T37" fmla="*/ 252 h 522"/>
                <a:gd name="T38" fmla="*/ 238 w 321"/>
                <a:gd name="T39" fmla="*/ 124 h 522"/>
                <a:gd name="T40" fmla="*/ 209 w 321"/>
                <a:gd name="T41" fmla="*/ 106 h 522"/>
                <a:gd name="T42" fmla="*/ 186 w 321"/>
                <a:gd name="T43" fmla="*/ 102 h 522"/>
                <a:gd name="T44" fmla="*/ 181 w 321"/>
                <a:gd name="T45" fmla="*/ 93 h 522"/>
                <a:gd name="T46" fmla="*/ 189 w 321"/>
                <a:gd name="T47" fmla="*/ 79 h 522"/>
                <a:gd name="T48" fmla="*/ 205 w 321"/>
                <a:gd name="T49" fmla="*/ 52 h 522"/>
                <a:gd name="T50" fmla="*/ 195 w 321"/>
                <a:gd name="T51" fmla="*/ 18 h 522"/>
                <a:gd name="T52" fmla="*/ 160 w 321"/>
                <a:gd name="T53" fmla="*/ 0 h 522"/>
                <a:gd name="T54" fmla="*/ 126 w 321"/>
                <a:gd name="T55" fmla="*/ 16 h 522"/>
                <a:gd name="T56" fmla="*/ 113 w 321"/>
                <a:gd name="T57" fmla="*/ 43 h 522"/>
                <a:gd name="T58" fmla="*/ 125 w 321"/>
                <a:gd name="T59" fmla="*/ 72 h 522"/>
                <a:gd name="T60" fmla="*/ 139 w 321"/>
                <a:gd name="T61" fmla="*/ 92 h 522"/>
                <a:gd name="T62" fmla="*/ 130 w 321"/>
                <a:gd name="T63" fmla="*/ 102 h 522"/>
                <a:gd name="T64" fmla="*/ 105 w 321"/>
                <a:gd name="T65" fmla="*/ 106 h 522"/>
                <a:gd name="T66" fmla="*/ 88 w 321"/>
                <a:gd name="T67" fmla="*/ 115 h 522"/>
                <a:gd name="T68" fmla="*/ 5 w 321"/>
                <a:gd name="T69" fmla="*/ 255 h 522"/>
                <a:gd name="T70" fmla="*/ 4 w 321"/>
                <a:gd name="T71" fmla="*/ 267 h 522"/>
                <a:gd name="T72" fmla="*/ 23 w 321"/>
                <a:gd name="T73" fmla="*/ 279 h 522"/>
                <a:gd name="T74" fmla="*/ 37 w 321"/>
                <a:gd name="T75" fmla="*/ 279 h 522"/>
                <a:gd name="T76" fmla="*/ 95 w 321"/>
                <a:gd name="T77" fmla="*/ 18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1" h="522">
                  <a:moveTo>
                    <a:pt x="95" y="180"/>
                  </a:moveTo>
                  <a:cubicBezTo>
                    <a:pt x="101" y="270"/>
                    <a:pt x="101" y="270"/>
                    <a:pt x="101" y="270"/>
                  </a:cubicBezTo>
                  <a:cubicBezTo>
                    <a:pt x="101" y="270"/>
                    <a:pt x="101" y="508"/>
                    <a:pt x="101" y="513"/>
                  </a:cubicBezTo>
                  <a:cubicBezTo>
                    <a:pt x="101" y="518"/>
                    <a:pt x="100" y="522"/>
                    <a:pt x="106" y="522"/>
                  </a:cubicBezTo>
                  <a:cubicBezTo>
                    <a:pt x="112" y="522"/>
                    <a:pt x="136" y="522"/>
                    <a:pt x="140" y="522"/>
                  </a:cubicBezTo>
                  <a:cubicBezTo>
                    <a:pt x="144" y="522"/>
                    <a:pt x="148" y="517"/>
                    <a:pt x="148" y="510"/>
                  </a:cubicBezTo>
                  <a:cubicBezTo>
                    <a:pt x="148" y="504"/>
                    <a:pt x="147" y="329"/>
                    <a:pt x="147" y="317"/>
                  </a:cubicBezTo>
                  <a:cubicBezTo>
                    <a:pt x="147" y="305"/>
                    <a:pt x="153" y="302"/>
                    <a:pt x="160" y="302"/>
                  </a:cubicBezTo>
                  <a:cubicBezTo>
                    <a:pt x="167" y="302"/>
                    <a:pt x="172" y="309"/>
                    <a:pt x="172" y="316"/>
                  </a:cubicBezTo>
                  <a:cubicBezTo>
                    <a:pt x="172" y="322"/>
                    <a:pt x="173" y="504"/>
                    <a:pt x="173" y="511"/>
                  </a:cubicBezTo>
                  <a:cubicBezTo>
                    <a:pt x="173" y="518"/>
                    <a:pt x="172" y="520"/>
                    <a:pt x="177" y="520"/>
                  </a:cubicBezTo>
                  <a:cubicBezTo>
                    <a:pt x="183" y="520"/>
                    <a:pt x="209" y="520"/>
                    <a:pt x="213" y="520"/>
                  </a:cubicBezTo>
                  <a:cubicBezTo>
                    <a:pt x="217" y="520"/>
                    <a:pt x="219" y="514"/>
                    <a:pt x="219" y="509"/>
                  </a:cubicBezTo>
                  <a:cubicBezTo>
                    <a:pt x="219" y="504"/>
                    <a:pt x="219" y="277"/>
                    <a:pt x="219" y="277"/>
                  </a:cubicBezTo>
                  <a:cubicBezTo>
                    <a:pt x="224" y="180"/>
                    <a:pt x="224" y="180"/>
                    <a:pt x="224" y="180"/>
                  </a:cubicBezTo>
                  <a:cubicBezTo>
                    <a:pt x="224" y="180"/>
                    <a:pt x="278" y="268"/>
                    <a:pt x="281" y="273"/>
                  </a:cubicBezTo>
                  <a:cubicBezTo>
                    <a:pt x="283" y="278"/>
                    <a:pt x="287" y="284"/>
                    <a:pt x="294" y="280"/>
                  </a:cubicBezTo>
                  <a:cubicBezTo>
                    <a:pt x="301" y="276"/>
                    <a:pt x="308" y="272"/>
                    <a:pt x="313" y="268"/>
                  </a:cubicBezTo>
                  <a:cubicBezTo>
                    <a:pt x="321" y="263"/>
                    <a:pt x="319" y="260"/>
                    <a:pt x="315" y="252"/>
                  </a:cubicBezTo>
                  <a:cubicBezTo>
                    <a:pt x="311" y="245"/>
                    <a:pt x="247" y="138"/>
                    <a:pt x="238" y="124"/>
                  </a:cubicBezTo>
                  <a:cubicBezTo>
                    <a:pt x="229" y="110"/>
                    <a:pt x="219" y="108"/>
                    <a:pt x="209" y="106"/>
                  </a:cubicBezTo>
                  <a:cubicBezTo>
                    <a:pt x="199" y="104"/>
                    <a:pt x="189" y="103"/>
                    <a:pt x="186" y="102"/>
                  </a:cubicBezTo>
                  <a:cubicBezTo>
                    <a:pt x="182" y="101"/>
                    <a:pt x="181" y="95"/>
                    <a:pt x="181" y="93"/>
                  </a:cubicBezTo>
                  <a:cubicBezTo>
                    <a:pt x="181" y="91"/>
                    <a:pt x="182" y="84"/>
                    <a:pt x="189" y="79"/>
                  </a:cubicBezTo>
                  <a:cubicBezTo>
                    <a:pt x="196" y="73"/>
                    <a:pt x="203" y="61"/>
                    <a:pt x="205" y="52"/>
                  </a:cubicBezTo>
                  <a:cubicBezTo>
                    <a:pt x="207" y="44"/>
                    <a:pt x="202" y="26"/>
                    <a:pt x="195" y="18"/>
                  </a:cubicBezTo>
                  <a:cubicBezTo>
                    <a:pt x="189" y="11"/>
                    <a:pt x="177" y="0"/>
                    <a:pt x="160" y="0"/>
                  </a:cubicBezTo>
                  <a:cubicBezTo>
                    <a:pt x="143" y="0"/>
                    <a:pt x="133" y="7"/>
                    <a:pt x="126" y="16"/>
                  </a:cubicBezTo>
                  <a:cubicBezTo>
                    <a:pt x="119" y="24"/>
                    <a:pt x="113" y="34"/>
                    <a:pt x="113" y="43"/>
                  </a:cubicBezTo>
                  <a:cubicBezTo>
                    <a:pt x="113" y="52"/>
                    <a:pt x="120" y="67"/>
                    <a:pt x="125" y="72"/>
                  </a:cubicBezTo>
                  <a:cubicBezTo>
                    <a:pt x="131" y="77"/>
                    <a:pt x="139" y="88"/>
                    <a:pt x="139" y="92"/>
                  </a:cubicBezTo>
                  <a:cubicBezTo>
                    <a:pt x="139" y="96"/>
                    <a:pt x="135" y="101"/>
                    <a:pt x="130" y="102"/>
                  </a:cubicBezTo>
                  <a:cubicBezTo>
                    <a:pt x="125" y="103"/>
                    <a:pt x="110" y="106"/>
                    <a:pt x="105" y="106"/>
                  </a:cubicBezTo>
                  <a:cubicBezTo>
                    <a:pt x="100" y="106"/>
                    <a:pt x="92" y="108"/>
                    <a:pt x="88" y="115"/>
                  </a:cubicBezTo>
                  <a:cubicBezTo>
                    <a:pt x="84" y="122"/>
                    <a:pt x="7" y="249"/>
                    <a:pt x="5" y="255"/>
                  </a:cubicBezTo>
                  <a:cubicBezTo>
                    <a:pt x="2" y="261"/>
                    <a:pt x="0" y="264"/>
                    <a:pt x="4" y="267"/>
                  </a:cubicBezTo>
                  <a:cubicBezTo>
                    <a:pt x="8" y="269"/>
                    <a:pt x="20" y="277"/>
                    <a:pt x="23" y="279"/>
                  </a:cubicBezTo>
                  <a:cubicBezTo>
                    <a:pt x="25" y="281"/>
                    <a:pt x="32" y="286"/>
                    <a:pt x="37" y="279"/>
                  </a:cubicBezTo>
                  <a:cubicBezTo>
                    <a:pt x="41" y="271"/>
                    <a:pt x="95" y="180"/>
                    <a:pt x="95" y="180"/>
                  </a:cubicBezTo>
                  <a:close/>
                </a:path>
              </a:pathLst>
            </a:custGeom>
            <a:solidFill>
              <a:srgbClr val="DF8225"/>
            </a:solidFill>
            <a:ln w="12700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38100" h="19050"/>
            </a:sp3d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HGPｺﾞｼｯｸE" panose="020B0900000000000000" pitchFamily="50" charset="-128"/>
                <a:ea typeface="HGPｺﾞｼｯｸE" panose="020B0900000000000000" pitchFamily="50" charset="-128"/>
              </a:endParaRPr>
            </a:p>
          </p:txBody>
        </p:sp>
        <p:sp>
          <p:nvSpPr>
            <p:cNvPr id="108" name="角丸四角形吹き出し 107"/>
            <p:cNvSpPr/>
            <p:nvPr/>
          </p:nvSpPr>
          <p:spPr>
            <a:xfrm>
              <a:off x="544946" y="1752592"/>
              <a:ext cx="920595" cy="535259"/>
            </a:xfrm>
            <a:prstGeom prst="wedgeRoundRectCallout">
              <a:avLst>
                <a:gd name="adj1" fmla="val 103515"/>
                <a:gd name="adj2" fmla="val -75000"/>
                <a:gd name="adj3" fmla="val 16667"/>
              </a:avLst>
            </a:prstGeom>
            <a:solidFill>
              <a:srgbClr val="DCECC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高い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YAM70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～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80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％</a:t>
              </a:r>
              <a:endParaRPr kumimoji="1" lang="ja-JP" altLang="en-US" sz="10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09" name="テキスト ボックス 108"/>
            <p:cNvSpPr txBox="1"/>
            <p:nvPr/>
          </p:nvSpPr>
          <p:spPr>
            <a:xfrm>
              <a:off x="653574" y="14212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</a:t>
              </a:r>
            </a:p>
          </p:txBody>
        </p:sp>
        <p:sp>
          <p:nvSpPr>
            <p:cNvPr id="110" name="角丸四角形吹き出し 109"/>
            <p:cNvSpPr/>
            <p:nvPr/>
          </p:nvSpPr>
          <p:spPr>
            <a:xfrm>
              <a:off x="551296" y="4170152"/>
              <a:ext cx="914245" cy="535259"/>
            </a:xfrm>
            <a:prstGeom prst="wedgeRoundRectCallout">
              <a:avLst>
                <a:gd name="adj1" fmla="val 103515"/>
                <a:gd name="adj2" fmla="val -75000"/>
                <a:gd name="adj3" fmla="val 16667"/>
              </a:avLst>
            </a:prstGeom>
            <a:solidFill>
              <a:srgbClr val="FFF7D5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低い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YAM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＜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70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％</a:t>
              </a:r>
              <a:endParaRPr kumimoji="1" lang="ja-JP" altLang="en-US" sz="10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11" name="テキスト ボックス 110"/>
            <p:cNvSpPr txBox="1"/>
            <p:nvPr/>
          </p:nvSpPr>
          <p:spPr>
            <a:xfrm>
              <a:off x="653574" y="38598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</a:t>
              </a:r>
            </a:p>
          </p:txBody>
        </p:sp>
        <p:sp>
          <p:nvSpPr>
            <p:cNvPr id="112" name="角丸四角形 111"/>
            <p:cNvSpPr/>
            <p:nvPr/>
          </p:nvSpPr>
          <p:spPr>
            <a:xfrm>
              <a:off x="917215" y="5004997"/>
              <a:ext cx="1516856" cy="297613"/>
            </a:xfrm>
            <a:prstGeom prst="roundRect">
              <a:avLst>
                <a:gd name="adj" fmla="val 12004"/>
              </a:avLst>
            </a:prstGeom>
            <a:gradFill>
              <a:gsLst>
                <a:gs pos="0">
                  <a:srgbClr val="72AADC"/>
                </a:gs>
                <a:gs pos="50000">
                  <a:srgbClr val="0084CC"/>
                </a:gs>
                <a:gs pos="100000">
                  <a:srgbClr val="72AAD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骨折リスク：</a:t>
              </a:r>
              <a: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3.6</a:t>
              </a:r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倍</a:t>
              </a:r>
              <a:endPara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17" name="テキスト ボックス 116"/>
            <p:cNvSpPr txBox="1"/>
            <p:nvPr/>
          </p:nvSpPr>
          <p:spPr>
            <a:xfrm>
              <a:off x="2974699" y="1904451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PｺﾞｼｯｸE" pitchFamily="50" charset="-128"/>
                  <a:ea typeface="HGPｺﾞｼｯｸE" pitchFamily="50" charset="-128"/>
                </a:rPr>
                <a:t>鉄筋</a:t>
              </a:r>
              <a:r>
                <a:rPr kumimoji="1" lang="en-US" altLang="ja-JP" sz="1400" dirty="0" smtClean="0">
                  <a:latin typeface="HGPｺﾞｼｯｸE" pitchFamily="50" charset="-128"/>
                  <a:ea typeface="HGPｺﾞｼｯｸE" pitchFamily="50" charset="-128"/>
                </a:rPr>
                <a:t/>
              </a:r>
              <a:br>
                <a:rPr kumimoji="1" lang="en-US" altLang="ja-JP" sz="1400" dirty="0" smtClean="0">
                  <a:latin typeface="HGPｺﾞｼｯｸE" pitchFamily="50" charset="-128"/>
                  <a:ea typeface="HGPｺﾞｼｯｸE" pitchFamily="50" charset="-128"/>
                </a:rPr>
              </a:br>
              <a:r>
                <a:rPr kumimoji="1" lang="ja-JP" altLang="en-US" sz="1400" dirty="0" smtClean="0">
                  <a:latin typeface="HGPｺﾞｼｯｸE" pitchFamily="50" charset="-128"/>
                  <a:ea typeface="HGPｺﾞｼｯｸE" pitchFamily="50" charset="-128"/>
                </a:rPr>
                <a:t>コラーゲン</a:t>
              </a:r>
            </a:p>
          </p:txBody>
        </p:sp>
        <p:sp>
          <p:nvSpPr>
            <p:cNvPr id="118" name="テキスト ボックス 117"/>
            <p:cNvSpPr txBox="1"/>
            <p:nvPr/>
          </p:nvSpPr>
          <p:spPr>
            <a:xfrm>
              <a:off x="2974699" y="4525578"/>
              <a:ext cx="98296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PｺﾞｼｯｸE" pitchFamily="50" charset="-128"/>
                  <a:ea typeface="HGPｺﾞｼｯｸE" pitchFamily="50" charset="-128"/>
                </a:rPr>
                <a:t>鉄筋</a:t>
              </a:r>
              <a:r>
                <a:rPr kumimoji="1" lang="en-US" altLang="ja-JP" sz="1400" dirty="0" smtClean="0">
                  <a:latin typeface="HGPｺﾞｼｯｸE" pitchFamily="50" charset="-128"/>
                  <a:ea typeface="HGPｺﾞｼｯｸE" pitchFamily="50" charset="-128"/>
                </a:rPr>
                <a:t/>
              </a:r>
              <a:br>
                <a:rPr kumimoji="1" lang="en-US" altLang="ja-JP" sz="1400" dirty="0" smtClean="0">
                  <a:latin typeface="HGPｺﾞｼｯｸE" pitchFamily="50" charset="-128"/>
                  <a:ea typeface="HGPｺﾞｼｯｸE" pitchFamily="50" charset="-128"/>
                </a:rPr>
              </a:br>
              <a:r>
                <a:rPr kumimoji="1" lang="ja-JP" altLang="en-US" sz="1400" dirty="0" smtClean="0">
                  <a:latin typeface="HGPｺﾞｼｯｸE" pitchFamily="50" charset="-128"/>
                  <a:ea typeface="HGPｺﾞｼｯｸE" pitchFamily="50" charset="-128"/>
                </a:rPr>
                <a:t>コラーゲン</a:t>
              </a:r>
            </a:p>
          </p:txBody>
        </p:sp>
        <p:sp>
          <p:nvSpPr>
            <p:cNvPr id="119" name="星 10 118"/>
            <p:cNvSpPr/>
            <p:nvPr/>
          </p:nvSpPr>
          <p:spPr>
            <a:xfrm>
              <a:off x="1264819" y="3002188"/>
              <a:ext cx="1560126" cy="564492"/>
            </a:xfrm>
            <a:prstGeom prst="star10">
              <a:avLst>
                <a:gd name="adj" fmla="val 30067"/>
                <a:gd name="hf" fmla="val 105146"/>
              </a:avLst>
            </a:prstGeom>
            <a:gradFill flip="none" rotWithShape="1">
              <a:gsLst>
                <a:gs pos="0">
                  <a:srgbClr val="EF7D00"/>
                </a:gs>
                <a:gs pos="100000">
                  <a:srgbClr val="E72E1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 smtClean="0">
                  <a:effectLst>
                    <a:glow rad="63500">
                      <a:schemeClr val="accent2">
                        <a:lumMod val="50000"/>
                        <a:alpha val="66000"/>
                      </a:schemeClr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骨密度低下型</a:t>
              </a:r>
              <a:endParaRPr kumimoji="1" lang="ja-JP" altLang="en-US" sz="1200" dirty="0">
                <a:effectLst>
                  <a:glow rad="63500">
                    <a:schemeClr val="accent2">
                      <a:lumMod val="50000"/>
                      <a:alpha val="66000"/>
                    </a:schemeClr>
                  </a:glo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0" name="テキスト ボックス 119"/>
            <p:cNvSpPr txBox="1"/>
            <p:nvPr/>
          </p:nvSpPr>
          <p:spPr>
            <a:xfrm>
              <a:off x="6572708" y="1421231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</a:t>
              </a:r>
            </a:p>
          </p:txBody>
        </p:sp>
        <p:sp>
          <p:nvSpPr>
            <p:cNvPr id="121" name="角丸四角形吹き出し 120"/>
            <p:cNvSpPr/>
            <p:nvPr/>
          </p:nvSpPr>
          <p:spPr>
            <a:xfrm>
              <a:off x="6500576" y="1752592"/>
              <a:ext cx="876970" cy="535259"/>
            </a:xfrm>
            <a:prstGeom prst="wedgeRoundRectCallout">
              <a:avLst>
                <a:gd name="adj1" fmla="val -117826"/>
                <a:gd name="adj2" fmla="val -90422"/>
                <a:gd name="adj3" fmla="val 16667"/>
              </a:avLst>
            </a:prstGeom>
            <a:solidFill>
              <a:srgbClr val="DCECC6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高い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YAM70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～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80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％</a:t>
              </a:r>
              <a:endParaRPr kumimoji="1" lang="ja-JP" altLang="en-US" sz="10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2" name="角丸四角形 121"/>
            <p:cNvSpPr/>
            <p:nvPr/>
          </p:nvSpPr>
          <p:spPr>
            <a:xfrm>
              <a:off x="5105536" y="5004997"/>
              <a:ext cx="1516856" cy="297613"/>
            </a:xfrm>
            <a:prstGeom prst="roundRect">
              <a:avLst>
                <a:gd name="adj" fmla="val 12004"/>
              </a:avLst>
            </a:prstGeom>
            <a:gradFill>
              <a:gsLst>
                <a:gs pos="0">
                  <a:srgbClr val="72AADC"/>
                </a:gs>
                <a:gs pos="50000">
                  <a:srgbClr val="0084CC"/>
                </a:gs>
                <a:gs pos="100000">
                  <a:srgbClr val="72AAD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骨折リスク：</a:t>
              </a:r>
              <a: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7.2</a:t>
              </a:r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倍</a:t>
              </a:r>
              <a:endPara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3" name="角丸四角形 122"/>
            <p:cNvSpPr/>
            <p:nvPr/>
          </p:nvSpPr>
          <p:spPr>
            <a:xfrm>
              <a:off x="5105536" y="2410334"/>
              <a:ext cx="1516856" cy="297613"/>
            </a:xfrm>
            <a:prstGeom prst="roundRect">
              <a:avLst>
                <a:gd name="adj" fmla="val 12004"/>
              </a:avLst>
            </a:prstGeom>
            <a:gradFill>
              <a:gsLst>
                <a:gs pos="0">
                  <a:srgbClr val="72AADC"/>
                </a:gs>
                <a:gs pos="50000">
                  <a:srgbClr val="0084CC"/>
                </a:gs>
                <a:gs pos="100000">
                  <a:srgbClr val="72AADC"/>
                </a:gs>
              </a:gsLst>
              <a:lin ang="0" scaled="1"/>
            </a:gradFill>
            <a:ln>
              <a:noFill/>
            </a:ln>
            <a:effectLst>
              <a:outerShdw blurRad="50800" dist="38100" dir="2700000" algn="tl" rotWithShape="0">
                <a:schemeClr val="tx1">
                  <a:lumMod val="50000"/>
                  <a:lumOff val="50000"/>
                  <a:alpha val="4000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骨折リスク：</a:t>
              </a:r>
              <a:r>
                <a:rPr lang="en-US" altLang="ja-JP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1.5</a:t>
              </a:r>
              <a:r>
                <a:rPr lang="ja-JP" altLang="en-US" sz="1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倍</a:t>
              </a:r>
              <a:endParaRPr lang="en-US" altLang="ja-JP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4" name="角丸四角形吹き出し 123"/>
            <p:cNvSpPr/>
            <p:nvPr/>
          </p:nvSpPr>
          <p:spPr>
            <a:xfrm>
              <a:off x="6413156" y="4170152"/>
              <a:ext cx="914245" cy="535259"/>
            </a:xfrm>
            <a:prstGeom prst="wedgeRoundRectCallout">
              <a:avLst>
                <a:gd name="adj1" fmla="val -107632"/>
                <a:gd name="adj2" fmla="val -79745"/>
                <a:gd name="adj3" fmla="val 16667"/>
              </a:avLst>
            </a:prstGeom>
            <a:solidFill>
              <a:srgbClr val="FFF7D5"/>
            </a:solidFill>
            <a:ln w="12700">
              <a:solidFill>
                <a:schemeClr val="tx1">
                  <a:lumMod val="50000"/>
                  <a:lumOff val="50000"/>
                </a:schemeClr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kumimoji="1" lang="ja-JP" altLang="en-US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低い</a:t>
              </a:r>
              <a: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20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YAM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＜</a:t>
              </a:r>
              <a:r>
                <a:rPr kumimoji="1" lang="en-US" altLang="ja-JP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70</a:t>
              </a:r>
              <a:r>
                <a:rPr kumimoji="1" lang="ja-JP" altLang="en-US" sz="1050" dirty="0" smtClean="0">
                  <a:solidFill>
                    <a:schemeClr val="tx1"/>
                  </a:solidFill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％</a:t>
              </a:r>
              <a:endParaRPr kumimoji="1" lang="ja-JP" altLang="en-US" sz="1050" dirty="0">
                <a:solidFill>
                  <a:schemeClr val="tx1"/>
                </a:solidFill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5" name="テキスト ボックス 124"/>
            <p:cNvSpPr txBox="1"/>
            <p:nvPr/>
          </p:nvSpPr>
          <p:spPr>
            <a:xfrm>
              <a:off x="6515434" y="3859868"/>
              <a:ext cx="72327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</a:t>
              </a:r>
            </a:p>
          </p:txBody>
        </p:sp>
        <p:sp>
          <p:nvSpPr>
            <p:cNvPr id="126" name="テキスト ボックス 125"/>
            <p:cNvSpPr txBox="1"/>
            <p:nvPr/>
          </p:nvSpPr>
          <p:spPr>
            <a:xfrm>
              <a:off x="2912492" y="731404"/>
              <a:ext cx="2040943" cy="6740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血中ホモシステイン高値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尿中</a:t>
              </a:r>
              <a:r>
                <a:rPr kumimoji="1" lang="ja-JP" altLang="en-US" sz="1400" dirty="0" err="1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ぺ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ントシジン高値</a:t>
              </a:r>
              <a:endPara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酸化ストレス増大</a:t>
              </a:r>
              <a:endPara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7" name="テキスト ボックス 126"/>
            <p:cNvSpPr txBox="1"/>
            <p:nvPr/>
          </p:nvSpPr>
          <p:spPr>
            <a:xfrm>
              <a:off x="2912492" y="3399768"/>
              <a:ext cx="2040943" cy="8679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血中ホモシステイン高値</a:t>
              </a:r>
              <a: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kumimoji="1"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尿中</a:t>
              </a:r>
              <a:r>
                <a:rPr kumimoji="1" lang="ja-JP" altLang="en-US" sz="1400" dirty="0" err="1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ぺ</a:t>
              </a:r>
              <a:r>
                <a:rPr kumimoji="1"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ントシジン高値</a:t>
              </a:r>
              <a:endParaRPr kumimoji="1" lang="en-US" altLang="ja-JP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ja-JP" altLang="en-US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>酸化ストレス増大</a:t>
              </a:r>
              <a:r>
                <a:rPr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  <a:t/>
              </a:r>
              <a:br>
                <a:rPr lang="en-US" altLang="ja-JP" sz="1400" dirty="0" smtClean="0">
                  <a:latin typeface="HGPｺﾞｼｯｸE" panose="020B0900000000000000" pitchFamily="50" charset="-128"/>
                  <a:ea typeface="HGPｺﾞｼｯｸE" panose="020B0900000000000000" pitchFamily="50" charset="-128"/>
                  <a:cs typeface="Arial" pitchFamily="34" charset="0"/>
                </a:rPr>
              </a:br>
              <a:endPara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  <a:cs typeface="Arial" pitchFamily="34" charset="0"/>
              </a:endParaRPr>
            </a:p>
          </p:txBody>
        </p:sp>
        <p:sp>
          <p:nvSpPr>
            <p:cNvPr id="128" name="星 10 127"/>
            <p:cNvSpPr/>
            <p:nvPr/>
          </p:nvSpPr>
          <p:spPr>
            <a:xfrm>
              <a:off x="5057142" y="610754"/>
              <a:ext cx="1560126" cy="564492"/>
            </a:xfrm>
            <a:prstGeom prst="star10">
              <a:avLst>
                <a:gd name="adj" fmla="val 30067"/>
                <a:gd name="hf" fmla="val 105146"/>
              </a:avLst>
            </a:prstGeom>
            <a:gradFill flip="none" rotWithShape="1">
              <a:gsLst>
                <a:gs pos="0">
                  <a:srgbClr val="EF7D00"/>
                </a:gs>
                <a:gs pos="100000">
                  <a:srgbClr val="E72E10"/>
                </a:gs>
              </a:gsLst>
              <a:path path="circle">
                <a:fillToRect l="50000" t="50000" r="50000" b="50000"/>
              </a:path>
              <a:tileRect/>
            </a:gradFill>
            <a:ln w="12700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ja-JP"/>
              </a:defPPr>
              <a:lvl1pPr marL="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umimoji="1"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kumimoji="1" lang="ja-JP" altLang="en-US" sz="1200" dirty="0" smtClean="0">
                  <a:effectLst>
                    <a:glow rad="63500">
                      <a:schemeClr val="accent2">
                        <a:lumMod val="50000"/>
                        <a:alpha val="66000"/>
                      </a:schemeClr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骨質劣化型</a:t>
              </a:r>
              <a:endParaRPr kumimoji="1" lang="ja-JP" altLang="en-US" sz="1200" dirty="0">
                <a:effectLst>
                  <a:glow rad="63500">
                    <a:schemeClr val="accent2">
                      <a:lumMod val="50000"/>
                      <a:alpha val="66000"/>
                    </a:schemeClr>
                  </a:glo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29" name="星 24 128"/>
            <p:cNvSpPr/>
            <p:nvPr/>
          </p:nvSpPr>
          <p:spPr>
            <a:xfrm>
              <a:off x="4437496" y="2960254"/>
              <a:ext cx="2819400" cy="609600"/>
            </a:xfrm>
            <a:prstGeom prst="star24">
              <a:avLst/>
            </a:prstGeom>
            <a:gradFill>
              <a:gsLst>
                <a:gs pos="0">
                  <a:srgbClr val="EF7D00"/>
                </a:gs>
                <a:gs pos="100000">
                  <a:srgbClr val="E72E10"/>
                </a:gs>
              </a:gsLst>
              <a:path path="circle">
                <a:fillToRect l="50000" t="50000" r="50000" b="50000"/>
              </a:path>
            </a:gradFill>
            <a:ln w="12700">
              <a:solidFill>
                <a:schemeClr val="tx1"/>
              </a:solidFill>
              <a:miter lim="800000"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non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ja-JP" altLang="en-US" sz="1400" dirty="0" smtClean="0">
                  <a:effectLst>
                    <a:glow rad="63500">
                      <a:schemeClr val="accent2">
                        <a:lumMod val="50000"/>
                        <a:alpha val="66000"/>
                      </a:schemeClr>
                    </a:glow>
                  </a:effectLst>
                  <a:latin typeface="HGPｺﾞｼｯｸE" panose="020B0900000000000000" pitchFamily="50" charset="-128"/>
                  <a:ea typeface="HGPｺﾞｼｯｸE" panose="020B0900000000000000" pitchFamily="50" charset="-128"/>
                </a:rPr>
                <a:t>骨密度低下＋骨質劣化型</a:t>
              </a:r>
              <a:endParaRPr lang="ja-JP" altLang="en-US" sz="1400" dirty="0">
                <a:effectLst>
                  <a:glow rad="63500">
                    <a:schemeClr val="accent2">
                      <a:lumMod val="50000"/>
                      <a:alpha val="66000"/>
                    </a:schemeClr>
                  </a:glow>
                </a:effectLst>
                <a:latin typeface="HGPｺﾞｼｯｸE" pitchFamily="50" charset="-128"/>
                <a:ea typeface="HGPｺﾞｼｯｸE" pitchFamily="50" charset="-128"/>
              </a:endParaRPr>
            </a:p>
          </p:txBody>
        </p:sp>
        <p:sp>
          <p:nvSpPr>
            <p:cNvPr id="132" name="テキスト ボックス 131"/>
            <p:cNvSpPr txBox="1"/>
            <p:nvPr/>
          </p:nvSpPr>
          <p:spPr>
            <a:xfrm>
              <a:off x="5976733" y="2388838"/>
              <a:ext cx="73773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1.5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3" name="テキスト ボックス 132"/>
            <p:cNvSpPr txBox="1"/>
            <p:nvPr/>
          </p:nvSpPr>
          <p:spPr>
            <a:xfrm>
              <a:off x="1801879" y="4988804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3.6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4" name="テキスト ボックス 133"/>
            <p:cNvSpPr txBox="1"/>
            <p:nvPr/>
          </p:nvSpPr>
          <p:spPr>
            <a:xfrm>
              <a:off x="5999006" y="4984762"/>
              <a:ext cx="4764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b="1" dirty="0" smtClean="0">
                  <a:solidFill>
                    <a:srgbClr val="FF0000"/>
                  </a:solidFill>
                </a:rPr>
                <a:t>7.2</a:t>
              </a:r>
              <a:endParaRPr kumimoji="1" lang="ja-JP" altLang="en-US" b="1" dirty="0">
                <a:solidFill>
                  <a:srgbClr val="FF0000"/>
                </a:solidFill>
              </a:endParaRPr>
            </a:p>
          </p:txBody>
        </p:sp>
        <p:sp>
          <p:nvSpPr>
            <p:cNvPr id="136" name="下矢印 135"/>
            <p:cNvSpPr/>
            <p:nvPr/>
          </p:nvSpPr>
          <p:spPr>
            <a:xfrm>
              <a:off x="2909198" y="2506006"/>
              <a:ext cx="720436" cy="877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8" name="右矢印 137"/>
            <p:cNvSpPr/>
            <p:nvPr/>
          </p:nvSpPr>
          <p:spPr>
            <a:xfrm>
              <a:off x="3685927" y="1417038"/>
              <a:ext cx="900545" cy="847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9" name="右矢印 138"/>
            <p:cNvSpPr/>
            <p:nvPr/>
          </p:nvSpPr>
          <p:spPr>
            <a:xfrm>
              <a:off x="3643414" y="4059489"/>
              <a:ext cx="900545" cy="847378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0" name="テキスト ボックス 139"/>
            <p:cNvSpPr txBox="1"/>
            <p:nvPr/>
          </p:nvSpPr>
          <p:spPr>
            <a:xfrm>
              <a:off x="3712236" y="1674788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骨質劣化</a:t>
              </a:r>
              <a:endParaRPr kumimoji="1"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37" name="テキスト ボックス 136"/>
            <p:cNvSpPr txBox="1"/>
            <p:nvPr/>
          </p:nvSpPr>
          <p:spPr>
            <a:xfrm>
              <a:off x="3657343" y="4322527"/>
              <a:ext cx="90281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骨質劣化</a:t>
              </a:r>
              <a:endParaRPr kumimoji="1"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41" name="テキスト ボックス 140"/>
            <p:cNvSpPr txBox="1"/>
            <p:nvPr/>
          </p:nvSpPr>
          <p:spPr>
            <a:xfrm>
              <a:off x="2969933" y="2563644"/>
              <a:ext cx="615553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骨密度</a:t>
              </a:r>
              <a:endParaRPr kumimoji="1" lang="en-US" altLang="ja-JP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lang="ja-JP" altLang="en-US" sz="14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低下</a:t>
              </a:r>
              <a:endParaRPr kumimoji="1"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  <p:sp>
          <p:nvSpPr>
            <p:cNvPr id="142" name="下矢印 141"/>
            <p:cNvSpPr/>
            <p:nvPr/>
          </p:nvSpPr>
          <p:spPr>
            <a:xfrm>
              <a:off x="6888827" y="2384866"/>
              <a:ext cx="720436" cy="877094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3" name="テキスト ボックス 142"/>
            <p:cNvSpPr txBox="1"/>
            <p:nvPr/>
          </p:nvSpPr>
          <p:spPr>
            <a:xfrm>
              <a:off x="6949119" y="2438408"/>
              <a:ext cx="615553" cy="630942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400" dirty="0" smtClean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骨密度</a:t>
              </a:r>
              <a:endParaRPr kumimoji="1" lang="en-US" altLang="ja-JP" sz="1400" dirty="0" smtClean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  <a:p>
              <a:r>
                <a:rPr lang="ja-JP" altLang="en-US" sz="1400" dirty="0">
                  <a:latin typeface="HG創英角ｺﾞｼｯｸUB" panose="020B0909000000000000" pitchFamily="49" charset="-128"/>
                  <a:ea typeface="HG創英角ｺﾞｼｯｸUB" panose="020B0909000000000000" pitchFamily="49" charset="-128"/>
                </a:rPr>
                <a:t>低下</a:t>
              </a:r>
              <a:endParaRPr kumimoji="1" lang="ja-JP" altLang="en-US" sz="1400" dirty="0">
                <a:latin typeface="HG創英角ｺﾞｼｯｸUB" panose="020B0909000000000000" pitchFamily="49" charset="-128"/>
                <a:ea typeface="HG創英角ｺﾞｼｯｸUB" panose="020B0909000000000000" pitchFamily="49" charset="-128"/>
              </a:endParaRPr>
            </a:p>
          </p:txBody>
        </p:sp>
      </p:grpSp>
      <p:sp>
        <p:nvSpPr>
          <p:cNvPr id="145" name="正方形/長方形 144"/>
          <p:cNvSpPr/>
          <p:nvPr/>
        </p:nvSpPr>
        <p:spPr>
          <a:xfrm>
            <a:off x="7149305" y="476080"/>
            <a:ext cx="1901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ja-JP" altLang="ja-JP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悪玉架橋が増加すると、コラーゲンからしなやかさが失われ</a:t>
            </a:r>
            <a:r>
              <a:rPr kumimoji="0" lang="ja-JP" altLang="ja-JP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</a:t>
            </a:r>
            <a:endParaRPr kumimoji="0"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0" lang="ja-JP" altLang="ja-JP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硬くても</a:t>
            </a:r>
            <a:endParaRPr kumimoji="0"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0" lang="ja-JP" altLang="ja-JP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もろい、</a:t>
            </a:r>
            <a:endParaRPr kumimoji="0"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0" lang="ja-JP" altLang="ja-JP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折れやすい</a:t>
            </a:r>
            <a:r>
              <a:rPr kumimoji="0" lang="ja-JP" altLang="ja-JP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状態と</a:t>
            </a:r>
            <a:r>
              <a:rPr kumimoji="0" lang="ja-JP" altLang="ja-JP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なって</a:t>
            </a:r>
            <a:r>
              <a:rPr kumimoji="0"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しまう</a:t>
            </a:r>
            <a:endParaRPr kumimoji="0"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0"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（＝骨質劣化）</a:t>
            </a:r>
            <a:endParaRPr kumimoji="0" lang="en-US" altLang="ja-JP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0"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のです。</a:t>
            </a:r>
            <a:endParaRPr lang="ja-JP" altLang="en-US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6" name="正方形/長方形 145"/>
          <p:cNvSpPr/>
          <p:nvPr/>
        </p:nvSpPr>
        <p:spPr>
          <a:xfrm>
            <a:off x="7054072" y="3443191"/>
            <a:ext cx="205177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ja-JP" altLang="en-US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悪玉</a:t>
            </a:r>
            <a:r>
              <a:rPr lang="ja-JP" altLang="en-US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架橋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の本態は、老化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産物です。</a:t>
            </a:r>
            <a:endParaRPr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鉄筋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に蓄積する「</a:t>
            </a:r>
            <a:r>
              <a:rPr lang="ja-JP" altLang="en-US" b="1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錆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」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と</a:t>
            </a:r>
            <a:endParaRPr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spcBef>
                <a:spcPct val="0"/>
              </a:spcBef>
            </a:pP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考えることもできます。</a:t>
            </a:r>
            <a:endParaRPr lang="ja-JP" altLang="en-US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47" name="テキスト ボックス 146"/>
          <p:cNvSpPr txBox="1"/>
          <p:nvPr/>
        </p:nvSpPr>
        <p:spPr>
          <a:xfrm>
            <a:off x="153200" y="6336146"/>
            <a:ext cx="8901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コンクリートも減った上に鉄筋も錆びたビルは、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丈夫なビルより</a:t>
            </a:r>
            <a:r>
              <a:rPr kumimoji="1" lang="en-US" altLang="ja-JP" sz="16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7.2</a:t>
            </a:r>
            <a:r>
              <a:rPr kumimoji="1" lang="ja-JP" altLang="en-US" sz="16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倍も倒壊しやすい</a:t>
            </a:r>
            <a:r>
              <a:rPr kumimoji="1" lang="ja-JP" altLang="en-US" sz="1600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のです。</a:t>
            </a:r>
            <a:endParaRPr kumimoji="1" lang="ja-JP" altLang="en-US" sz="16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cxnSp>
        <p:nvCxnSpPr>
          <p:cNvPr id="149" name="直線矢印コネクタ 148"/>
          <p:cNvCxnSpPr/>
          <p:nvPr/>
        </p:nvCxnSpPr>
        <p:spPr>
          <a:xfrm flipH="1" flipV="1">
            <a:off x="5863127" y="5381804"/>
            <a:ext cx="1001497" cy="922015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73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218505" y="160916"/>
            <a:ext cx="471635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3200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骨質を低下させない</a:t>
            </a:r>
            <a:r>
              <a:rPr lang="ja-JP" altLang="en-US" sz="3200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</a:t>
            </a:r>
            <a:endParaRPr lang="ja-JP" altLang="en-US" sz="3200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219125" y="745691"/>
            <a:ext cx="855080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習慣病予防の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基本</a:t>
            </a:r>
            <a:endParaRPr lang="en-US" altLang="ja-JP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メタボリック症候群の防止は当然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の基本事項として、それに加えて</a:t>
            </a:r>
            <a:endParaRPr lang="en-US" altLang="ja-JP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食生活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の改善　転倒しにくい体づくり（筋力増強）に役立つ</a:t>
            </a:r>
            <a:r>
              <a:rPr lang="ja-JP" altLang="en-US" b="1" dirty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蛋白質の摂取</a:t>
            </a:r>
            <a:r>
              <a:rPr lang="ja-JP" altLang="en-US" b="1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励行</a:t>
            </a:r>
            <a:endParaRPr lang="en-US" altLang="ja-JP" b="1" dirty="0" smtClean="0">
              <a:solidFill>
                <a:srgbClr val="00B05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適度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</a:t>
            </a:r>
            <a:r>
              <a:rPr lang="ja-JP" altLang="en-US" b="1" dirty="0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運動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骨に負荷をかけて骨量を増やすよう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</a:t>
            </a:r>
            <a:r>
              <a:rPr lang="ja-JP" altLang="en-US" b="1" dirty="0" smtClean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垂直</a:t>
            </a:r>
            <a:r>
              <a:rPr lang="ja-JP" altLang="en-US" b="1" dirty="0">
                <a:solidFill>
                  <a:srgbClr val="00206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方向負荷に心掛けた運動</a:t>
            </a:r>
            <a:endParaRPr lang="en-US" altLang="ja-JP" b="1" dirty="0">
              <a:solidFill>
                <a:srgbClr val="00206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endParaRPr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そして</a:t>
            </a:r>
            <a:r>
              <a:rPr lang="ja-JP" altLang="en-US" b="1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禁煙</a:t>
            </a:r>
            <a:endParaRPr lang="en-US" altLang="ja-JP" b="1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タバコは悪玉架橋を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生じさせるだけでなく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、女性ホルモンの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分泌を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妨げる。</a:t>
            </a:r>
            <a:endParaRPr lang="en-US" altLang="ja-JP" b="1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骨の量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減少も骨質</a:t>
            </a:r>
            <a:r>
              <a:rPr lang="ja-JP" altLang="en-US" b="1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の</a:t>
            </a:r>
            <a:r>
              <a:rPr lang="ja-JP" altLang="en-US" b="1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低下も両方起こります。</a:t>
            </a:r>
            <a:endParaRPr lang="ja-JP" altLang="en-US" b="1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327" y="3408218"/>
            <a:ext cx="2514600" cy="2514600"/>
          </a:xfrm>
          <a:prstGeom prst="rect">
            <a:avLst/>
          </a:prstGeom>
        </p:spPr>
      </p:pic>
      <p:sp>
        <p:nvSpPr>
          <p:cNvPr id="8" name="テキスト ボックス 7"/>
          <p:cNvSpPr txBox="1"/>
          <p:nvPr/>
        </p:nvSpPr>
        <p:spPr>
          <a:xfrm>
            <a:off x="6570199" y="5347854"/>
            <a:ext cx="776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P行書体" panose="03000600000000000000" pitchFamily="66" charset="-128"/>
                <a:ea typeface="HGP行書体" panose="03000600000000000000" pitchFamily="66" charset="-128"/>
              </a:rPr>
              <a:t>タバコ</a:t>
            </a:r>
            <a:endParaRPr kumimoji="1" lang="ja-JP" altLang="en-US" dirty="0">
              <a:latin typeface="HGP行書体" panose="03000600000000000000" pitchFamily="66" charset="-128"/>
              <a:ea typeface="HGP行書体" panose="03000600000000000000" pitchFamily="66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505" y="3691140"/>
            <a:ext cx="5879386" cy="2613060"/>
          </a:xfrm>
          <a:prstGeom prst="rect">
            <a:avLst/>
          </a:prstGeom>
        </p:spPr>
      </p:pic>
      <p:pic>
        <p:nvPicPr>
          <p:cNvPr id="15" name="図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7668" y="4413089"/>
            <a:ext cx="1958345" cy="1169161"/>
          </a:xfrm>
          <a:prstGeom prst="rect">
            <a:avLst/>
          </a:prstGeom>
        </p:spPr>
      </p:pic>
      <p:sp>
        <p:nvSpPr>
          <p:cNvPr id="16" name="テキスト ボックス 15"/>
          <p:cNvSpPr txBox="1"/>
          <p:nvPr/>
        </p:nvSpPr>
        <p:spPr>
          <a:xfrm>
            <a:off x="218505" y="6368796"/>
            <a:ext cx="8956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あと、十分な</a:t>
            </a:r>
            <a:r>
              <a:rPr kumimoji="1" lang="ja-JP" altLang="en-US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睡眠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　寝る子は育つ、</a:t>
            </a:r>
            <a:r>
              <a:rPr kumimoji="1" lang="ja-JP" altLang="en-US" dirty="0" smtClean="0">
                <a:solidFill>
                  <a:srgbClr val="00B05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寝る大人は骨が丈夫になる</a:t>
            </a:r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・・・ホントです。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04988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touei-clinic.jp/images/material/kotsu04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230" y="2729336"/>
            <a:ext cx="7304953" cy="2650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図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30" y="107805"/>
            <a:ext cx="4103189" cy="2579977"/>
          </a:xfrm>
          <a:prstGeom prst="rect">
            <a:avLst/>
          </a:prstGeom>
        </p:spPr>
      </p:pic>
      <p:sp>
        <p:nvSpPr>
          <p:cNvPr id="2" name="テキスト ボックス 1"/>
          <p:cNvSpPr txBox="1"/>
          <p:nvPr/>
        </p:nvSpPr>
        <p:spPr>
          <a:xfrm>
            <a:off x="235527" y="651163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①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572329" y="655719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②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316187" y="2027320"/>
            <a:ext cx="415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③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7" name="テキスト ボックス 6"/>
          <p:cNvSpPr txBox="1"/>
          <p:nvPr/>
        </p:nvSpPr>
        <p:spPr>
          <a:xfrm>
            <a:off x="4193606" y="121658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まずは、御自身の「骨密度」を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知っておきましょう。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4210419" y="843656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何通りか検査方法がありますが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完全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に</a:t>
            </a:r>
            <a:r>
              <a:rPr lang="ja-JP" altLang="en-US" dirty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正確</a:t>
            </a:r>
            <a:r>
              <a:rPr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なのは①の方法のみです。</a:t>
            </a:r>
            <a:endParaRPr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（病院でしかできません）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475016" y="213596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御自身の現状を把握したら・・・・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3041268" y="2861707"/>
            <a:ext cx="11079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骨密度を</a:t>
            </a:r>
            <a:endParaRPr kumimoji="1" lang="en-US" altLang="ja-JP" dirty="0" smtClean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上げて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81750" y="5230710"/>
            <a:ext cx="7340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それだけじゃなくて、骨質もよくする栄養・生活習慣にも気を付けて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882"/>
          <a:stretch/>
        </p:blipFill>
        <p:spPr>
          <a:xfrm>
            <a:off x="183091" y="5666505"/>
            <a:ext cx="1694387" cy="789714"/>
          </a:xfrm>
          <a:prstGeom prst="rect">
            <a:avLst/>
          </a:prstGeom>
        </p:spPr>
      </p:pic>
      <p:sp>
        <p:nvSpPr>
          <p:cNvPr id="13" name="テキスト ボックス 12"/>
          <p:cNvSpPr txBox="1"/>
          <p:nvPr/>
        </p:nvSpPr>
        <p:spPr>
          <a:xfrm>
            <a:off x="619063" y="6456219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b="1" dirty="0" smtClean="0">
                <a:solidFill>
                  <a:srgbClr val="7030A0"/>
                </a:solidFill>
                <a:ea typeface="ふみゴシック" panose="03000509000000000000" pitchFamily="65" charset="-128"/>
              </a:rPr>
              <a:t>骨元気</a:t>
            </a:r>
            <a:endParaRPr kumimoji="1" lang="ja-JP" altLang="en-US" b="1" dirty="0">
              <a:solidFill>
                <a:srgbClr val="7030A0"/>
              </a:solidFill>
              <a:ea typeface="ふみゴシック" panose="03000509000000000000" pitchFamily="65" charset="-128"/>
            </a:endParaRPr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1523936" y="6456219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 smtClean="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生活を送りましょう。</a:t>
            </a:r>
            <a:endParaRPr kumimoji="1" lang="ja-JP" altLang="en-US" dirty="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17" name="図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892" y="5567084"/>
            <a:ext cx="1122217" cy="1290916"/>
          </a:xfrm>
          <a:prstGeom prst="rect">
            <a:avLst/>
          </a:prstGeom>
        </p:spPr>
      </p:pic>
      <p:sp>
        <p:nvSpPr>
          <p:cNvPr id="18" name="テキスト ボックス 17"/>
          <p:cNvSpPr txBox="1"/>
          <p:nvPr/>
        </p:nvSpPr>
        <p:spPr>
          <a:xfrm>
            <a:off x="1876118" y="5886557"/>
            <a:ext cx="60324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骨はあなたと一緒に生きています。</a:t>
            </a:r>
            <a:endParaRPr kumimoji="1" lang="en-US" altLang="ja-JP" sz="2400" dirty="0" smtClean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</a:t>
            </a:r>
            <a:r>
              <a:rPr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　　　　　　　　　　　　</a:t>
            </a:r>
            <a:r>
              <a:rPr kumimoji="1" lang="ja-JP" altLang="en-US" sz="2400" dirty="0" smtClean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お忘れなく。</a:t>
            </a:r>
            <a:endParaRPr kumimoji="1" lang="ja-JP" altLang="en-US" sz="24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pic>
        <p:nvPicPr>
          <p:cNvPr id="20" name="図 1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9926" y="3304845"/>
            <a:ext cx="1356384" cy="1350356"/>
          </a:xfrm>
          <a:prstGeom prst="rect">
            <a:avLst/>
          </a:prstGeom>
        </p:spPr>
      </p:pic>
      <p:pic>
        <p:nvPicPr>
          <p:cNvPr id="21" name="図 2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5573" y="88554"/>
            <a:ext cx="1098427" cy="109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445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16282</TotalTime>
  <Words>528</Words>
  <Application>Microsoft Office PowerPoint</Application>
  <PresentationFormat>画面に合わせる (4:3)</PresentationFormat>
  <Paragraphs>126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22" baseType="lpstr">
      <vt:lpstr>HGPｺﾞｼｯｸE</vt:lpstr>
      <vt:lpstr>HGP行書体</vt:lpstr>
      <vt:lpstr>HGP創英角ｺﾞｼｯｸUB</vt:lpstr>
      <vt:lpstr>HGS創英角ﾎﾟｯﾌﾟ体</vt:lpstr>
      <vt:lpstr>HG創英角ｺﾞｼｯｸUB</vt:lpstr>
      <vt:lpstr>HG創英角ﾎﾟｯﾌﾟ体</vt:lpstr>
      <vt:lpstr>ＭＳ Ｐゴシック</vt:lpstr>
      <vt:lpstr>ふみゴシック</vt:lpstr>
      <vt:lpstr>メイリオ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Akinao Haba</dc:creator>
  <cp:lastModifiedBy>此花区医師会</cp:lastModifiedBy>
  <cp:revision>361</cp:revision>
  <dcterms:created xsi:type="dcterms:W3CDTF">2014-12-04T00:01:38Z</dcterms:created>
  <dcterms:modified xsi:type="dcterms:W3CDTF">2015-09-18T00:13:20Z</dcterms:modified>
</cp:coreProperties>
</file>